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37"/>
  </p:notesMasterIdLst>
  <p:sldIdLst>
    <p:sldId id="385" r:id="rId5"/>
    <p:sldId id="737" r:id="rId6"/>
    <p:sldId id="831" r:id="rId7"/>
    <p:sldId id="879" r:id="rId8"/>
    <p:sldId id="339" r:id="rId9"/>
    <p:sldId id="705" r:id="rId10"/>
    <p:sldId id="830" r:id="rId11"/>
    <p:sldId id="708" r:id="rId12"/>
    <p:sldId id="795" r:id="rId13"/>
    <p:sldId id="832" r:id="rId14"/>
    <p:sldId id="866" r:id="rId15"/>
    <p:sldId id="801" r:id="rId16"/>
    <p:sldId id="853" r:id="rId17"/>
    <p:sldId id="802" r:id="rId18"/>
    <p:sldId id="803" r:id="rId19"/>
    <p:sldId id="486" r:id="rId20"/>
    <p:sldId id="771" r:id="rId21"/>
    <p:sldId id="893" r:id="rId22"/>
    <p:sldId id="716" r:id="rId23"/>
    <p:sldId id="726" r:id="rId24"/>
    <p:sldId id="727" r:id="rId25"/>
    <p:sldId id="769" r:id="rId26"/>
    <p:sldId id="797" r:id="rId27"/>
    <p:sldId id="731" r:id="rId28"/>
    <p:sldId id="805" r:id="rId29"/>
    <p:sldId id="433" r:id="rId30"/>
    <p:sldId id="825" r:id="rId31"/>
    <p:sldId id="833" r:id="rId32"/>
    <p:sldId id="733" r:id="rId33"/>
    <p:sldId id="735" r:id="rId34"/>
    <p:sldId id="736" r:id="rId35"/>
    <p:sldId id="739" r:id="rId36"/>
    <p:sldId id="740" r:id="rId37"/>
    <p:sldId id="741" r:id="rId38"/>
    <p:sldId id="889" r:id="rId39"/>
    <p:sldId id="743" r:id="rId40"/>
    <p:sldId id="891" r:id="rId41"/>
    <p:sldId id="793" r:id="rId42"/>
    <p:sldId id="775" r:id="rId43"/>
    <p:sldId id="777" r:id="rId44"/>
    <p:sldId id="778" r:id="rId45"/>
    <p:sldId id="779" r:id="rId46"/>
    <p:sldId id="780" r:id="rId47"/>
    <p:sldId id="781" r:id="rId48"/>
    <p:sldId id="782" r:id="rId49"/>
    <p:sldId id="783" r:id="rId50"/>
    <p:sldId id="788" r:id="rId51"/>
    <p:sldId id="789" r:id="rId52"/>
    <p:sldId id="790" r:id="rId53"/>
    <p:sldId id="807" r:id="rId54"/>
    <p:sldId id="840" r:id="rId55"/>
    <p:sldId id="847" r:id="rId56"/>
    <p:sldId id="808" r:id="rId57"/>
    <p:sldId id="841" r:id="rId58"/>
    <p:sldId id="842" r:id="rId59"/>
    <p:sldId id="843" r:id="rId60"/>
    <p:sldId id="810" r:id="rId61"/>
    <p:sldId id="848" r:id="rId62"/>
    <p:sldId id="809" r:id="rId63"/>
    <p:sldId id="844" r:id="rId64"/>
    <p:sldId id="845" r:id="rId65"/>
    <p:sldId id="846" r:id="rId66"/>
    <p:sldId id="811" r:id="rId67"/>
    <p:sldId id="836" r:id="rId68"/>
    <p:sldId id="835" r:id="rId69"/>
    <p:sldId id="812" r:id="rId70"/>
    <p:sldId id="828" r:id="rId71"/>
    <p:sldId id="826" r:id="rId72"/>
    <p:sldId id="880" r:id="rId73"/>
    <p:sldId id="890" r:id="rId74"/>
    <p:sldId id="881" r:id="rId75"/>
    <p:sldId id="882" r:id="rId76"/>
    <p:sldId id="887" r:id="rId77"/>
    <p:sldId id="883" r:id="rId78"/>
    <p:sldId id="884" r:id="rId79"/>
    <p:sldId id="886" r:id="rId80"/>
    <p:sldId id="744" r:id="rId81"/>
    <p:sldId id="817" r:id="rId82"/>
    <p:sldId id="857" r:id="rId83"/>
    <p:sldId id="859" r:id="rId84"/>
    <p:sldId id="858" r:id="rId85"/>
    <p:sldId id="864" r:id="rId86"/>
    <p:sldId id="892" r:id="rId87"/>
    <p:sldId id="861" r:id="rId88"/>
    <p:sldId id="792" r:id="rId89"/>
    <p:sldId id="623" r:id="rId90"/>
    <p:sldId id="773" r:id="rId91"/>
    <p:sldId id="501" r:id="rId92"/>
    <p:sldId id="662" r:id="rId93"/>
    <p:sldId id="692" r:id="rId94"/>
    <p:sldId id="679" r:id="rId95"/>
    <p:sldId id="555" r:id="rId96"/>
    <p:sldId id="567" r:id="rId97"/>
    <p:sldId id="821" r:id="rId98"/>
    <p:sldId id="686" r:id="rId99"/>
    <p:sldId id="687" r:id="rId100"/>
    <p:sldId id="688" r:id="rId101"/>
    <p:sldId id="689" r:id="rId102"/>
    <p:sldId id="690" r:id="rId103"/>
    <p:sldId id="865" r:id="rId104"/>
    <p:sldId id="822" r:id="rId105"/>
    <p:sldId id="823" r:id="rId106"/>
    <p:sldId id="693" r:id="rId107"/>
    <p:sldId id="587" r:id="rId108"/>
    <p:sldId id="874" r:id="rId109"/>
    <p:sldId id="589" r:id="rId110"/>
    <p:sldId id="875" r:id="rId111"/>
    <p:sldId id="600" r:id="rId112"/>
    <p:sldId id="681" r:id="rId113"/>
    <p:sldId id="663" r:id="rId114"/>
    <p:sldId id="682" r:id="rId115"/>
    <p:sldId id="683" r:id="rId116"/>
    <p:sldId id="591" r:id="rId117"/>
    <p:sldId id="684" r:id="rId118"/>
    <p:sldId id="685" r:id="rId119"/>
    <p:sldId id="870" r:id="rId120"/>
    <p:sldId id="872" r:id="rId121"/>
    <p:sldId id="878" r:id="rId122"/>
    <p:sldId id="867" r:id="rId123"/>
    <p:sldId id="877" r:id="rId124"/>
    <p:sldId id="664" r:id="rId125"/>
    <p:sldId id="665" r:id="rId126"/>
    <p:sldId id="818" r:id="rId127"/>
    <p:sldId id="819" r:id="rId128"/>
    <p:sldId id="666" r:id="rId129"/>
    <p:sldId id="668" r:id="rId130"/>
    <p:sldId id="599" r:id="rId131"/>
    <p:sldId id="630" r:id="rId132"/>
    <p:sldId id="824" r:id="rId133"/>
    <p:sldId id="701" r:id="rId134"/>
    <p:sldId id="834" r:id="rId135"/>
    <p:sldId id="674" r:id="rId1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879"/>
            <p14:sldId id="339"/>
            <p14:sldId id="705"/>
          </p14:sldIdLst>
        </p14:section>
        <p14:section name="WildFly Swarm" id="{77821F84-5FB1-0F49-AC3A-8BE98F86F14F}">
          <p14:sldIdLst>
            <p14:sldId id="830"/>
            <p14:sldId id="708"/>
            <p14:sldId id="795"/>
          </p14:sldIdLst>
        </p14:section>
        <p14:section name="Containers and Microservices" id="{6FE29FE8-4177-EA43-88BD-66A9FE5000B6}">
          <p14:sldIdLst>
            <p14:sldId id="832"/>
            <p14:sldId id="866"/>
            <p14:sldId id="801"/>
            <p14:sldId id="853"/>
            <p14:sldId id="802"/>
            <p14:sldId id="803"/>
            <p14:sldId id="486"/>
          </p14:sldIdLst>
        </p14:section>
        <p14:section name="AWS Fargate &amp; Amazon ECS Intro" id="{64441F07-7053-2043-9879-7BB960C2AEA6}">
          <p14:sldIdLst>
            <p14:sldId id="771"/>
            <p14:sldId id="893"/>
            <p14:sldId id="716"/>
            <p14:sldId id="726"/>
            <p14:sldId id="727"/>
            <p14:sldId id="769"/>
            <p14:sldId id="797"/>
            <p14:sldId id="731"/>
            <p14:sldId id="805"/>
          </p14:sldIdLst>
        </p14:section>
        <p14:section name="AWS Fargate Logging" id="{982ACC77-802C-0648-8F3E-70BF7154BA07}">
          <p14:sldIdLst>
            <p14:sldId id="433"/>
            <p14:sldId id="825"/>
          </p14:sldIdLst>
        </p14:section>
        <p14:section name="AWS Fargate Pricing" id="{58368394-40A8-4B47-9156-A2B4ADC07972}">
          <p14:sldIdLst>
            <p14:sldId id="833"/>
            <p14:sldId id="733"/>
            <p14:sldId id="735"/>
            <p14:sldId id="736"/>
          </p14:sldIdLst>
        </p14:section>
        <p14:section name="CodePipeline Intro" id="{79B0E47D-FB46-1549-B4C1-46ECF4088B27}">
          <p14:sldIdLst>
            <p14:sldId id="739"/>
            <p14:sldId id="740"/>
            <p14:sldId id="741"/>
          </p14:sldIdLst>
        </p14:section>
        <p14:section name="AWS Fargate Deployment Pipeline" id="{F912FB3A-371F-A34E-BE50-543095FBCC8C}">
          <p14:sldIdLst>
            <p14:sldId id="889"/>
            <p14:sldId id="743"/>
          </p14:sldIdLst>
        </p14:section>
        <p14:section name="Amazon ECS Canary Deployment" id="{E6CD744E-5C7F-2246-8271-11A1BBE03440}">
          <p14:sldIdLst>
            <p14:sldId id="891"/>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8"/>
            <p14:sldId id="789"/>
            <p14:sldId id="790"/>
            <p14:sldId id="807"/>
          </p14:sldIdLst>
        </p14:section>
        <p14:section name="Kubernetes Application" id="{828EE75D-B092-5646-A4C7-492917BDA588}">
          <p14:sldIdLst>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Lst>
        </p14:section>
        <p14:section name="Istio" id="{7363BA62-DB38-F14D-8E2E-4FF03BEDBA15}">
          <p14:sldIdLst>
            <p14:sldId id="880"/>
            <p14:sldId id="890"/>
            <p14:sldId id="881"/>
            <p14:sldId id="882"/>
            <p14:sldId id="887"/>
            <p14:sldId id="883"/>
            <p14:sldId id="884"/>
            <p14:sldId id="886"/>
          </p14:sldIdLst>
        </p14:section>
        <p14:section name="Monitoring &amp; AWS X-Ray" id="{94BFE68B-137F-8A4F-A508-00B3479C9864}">
          <p14:sldIdLst>
            <p14:sldId id="744"/>
            <p14:sldId id="817"/>
            <p14:sldId id="857"/>
            <p14:sldId id="859"/>
            <p14:sldId id="858"/>
            <p14:sldId id="864"/>
            <p14:sldId id="892"/>
            <p14:sldId id="861"/>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SAM" id="{A13F26B9-21AD-654B-A535-F7310603CD53}">
          <p14:sldIdLst>
            <p14:sldId id="686"/>
            <p14:sldId id="687"/>
            <p14:sldId id="688"/>
            <p14:sldId id="689"/>
            <p14:sldId id="690"/>
            <p14:sldId id="865"/>
            <p14:sldId id="822"/>
            <p14:sldId id="823"/>
          </p14:sldIdLst>
        </p14:section>
        <p14:section name="Lambda Best Practices" id="{FD14D70E-4513-F348-A8D3-3CAA25E5EEC3}">
          <p14:sldIdLst>
            <p14:sldId id="693"/>
            <p14:sldId id="587"/>
            <p14:sldId id="874"/>
            <p14:sldId id="589"/>
            <p14:sldId id="875"/>
            <p14:sldId id="600"/>
            <p14:sldId id="681"/>
            <p14:sldId id="663"/>
            <p14:sldId id="682"/>
            <p14:sldId id="683"/>
            <p14:sldId id="591"/>
            <p14:sldId id="684"/>
            <p14:sldId id="685"/>
          </p14:sldIdLst>
        </p14:section>
        <p14:section name="Canary Deployments using Lambda" id="{CDD69C84-8771-DC41-A1E7-B1B36F8A1AFC}">
          <p14:sldIdLst>
            <p14:sldId id="870"/>
            <p14:sldId id="872"/>
            <p14:sldId id="878"/>
            <p14:sldId id="867"/>
          </p14:sldIdLst>
        </p14:section>
        <p14:section name="Lambda Monitoring" id="{70330A56-DD2D-8849-8586-8234D19B20E1}">
          <p14:sldIdLst>
            <p14:sldId id="877"/>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142835"/>
    <a:srgbClr val="0E2835"/>
    <a:srgbClr val="0D2735"/>
    <a:srgbClr val="414042"/>
    <a:srgbClr val="595A5D"/>
    <a:srgbClr val="DCDCDC"/>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3" autoAdjust="0"/>
    <p:restoredTop sz="79960" autoAdjust="0"/>
  </p:normalViewPr>
  <p:slideViewPr>
    <p:cSldViewPr snapToGrid="0" showGuides="1">
      <p:cViewPr varScale="1">
        <p:scale>
          <a:sx n="138" d="100"/>
          <a:sy n="138" d="100"/>
        </p:scale>
        <p:origin x="456" y="17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notesViewPr>
    <p:cSldViewPr snapToGrid="0">
      <p:cViewPr varScale="1">
        <p:scale>
          <a:sx n="99" d="100"/>
          <a:sy n="99" d="100"/>
        </p:scale>
        <p:origin x="3064"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commentAuthors" Target="commentAuthor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4/17/18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envoyproxy.github.io/envoy/" TargetMode="External"/><Relationship Id="rId7" Type="http://schemas.openxmlformats.org/officeDocument/2006/relationships/hyperlink" Target="https://istio.io/docs/concepts/security/mutual-tls.html"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istio.io/docs/concepts/policy-and-control/mixer.html" TargetMode="External"/><Relationship Id="rId5" Type="http://schemas.openxmlformats.org/officeDocument/2006/relationships/hyperlink" Target="https://istio.io/docs/concepts/traffic-management/pilot.html" TargetMode="External"/><Relationship Id="rId4" Type="http://schemas.openxmlformats.org/officeDocument/2006/relationships/hyperlink" Target="https://istio.io/docs/concepts/policy-and-control/attributes.html"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aws.amazon.com/lambda/latest/dg/automating-updates-to-serverless-apps.html"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18</a:t>
            </a:fld>
            <a:endParaRPr lang="en-US" dirty="0"/>
          </a:p>
        </p:txBody>
      </p:sp>
    </p:spTree>
    <p:extLst>
      <p:ext uri="{BB962C8B-B14F-4D97-AF65-F5344CB8AC3E}">
        <p14:creationId xmlns:p14="http://schemas.microsoft.com/office/powerpoint/2010/main" val="1221794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845362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21</a:t>
            </a:fld>
            <a:endParaRPr lang="en-US" dirty="0"/>
          </a:p>
        </p:txBody>
      </p:sp>
    </p:spTree>
    <p:extLst>
      <p:ext uri="{BB962C8B-B14F-4D97-AF65-F5344CB8AC3E}">
        <p14:creationId xmlns:p14="http://schemas.microsoft.com/office/powerpoint/2010/main" val="2961724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2526994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AWS Console, show Create Cluster, Create </a:t>
            </a:r>
            <a:r>
              <a:rPr lang="en-US" dirty="0" err="1"/>
              <a:t>Taskdef</a:t>
            </a:r>
            <a:r>
              <a:rPr lang="en-US" dirty="0"/>
              <a:t>, Repository</a:t>
            </a:r>
          </a:p>
          <a:p>
            <a:endParaRPr lang="en-US" dirty="0"/>
          </a:p>
          <a:p>
            <a:r>
              <a:rPr lang="en-US" dirty="0"/>
              <a:t>Show </a:t>
            </a:r>
            <a:r>
              <a:rPr lang="en-US" dirty="0" err="1"/>
              <a:t>taskdefs</a:t>
            </a:r>
            <a:r>
              <a:rPr lang="en-US" dirty="0"/>
              <a:t> from https://</a:t>
            </a:r>
            <a:r>
              <a:rPr lang="en-US" dirty="0" err="1"/>
              <a:t>github.com</a:t>
            </a:r>
            <a:r>
              <a:rPr lang="en-US" dirty="0"/>
              <a:t>/</a:t>
            </a:r>
            <a:r>
              <a:rPr lang="en-US" dirty="0" err="1"/>
              <a:t>aws</a:t>
            </a:r>
            <a:r>
              <a:rPr lang="en-US" dirty="0"/>
              <a:t>-samples/</a:t>
            </a:r>
            <a:r>
              <a:rPr lang="en-US" dirty="0" err="1"/>
              <a:t>aws</a:t>
            </a:r>
            <a:r>
              <a:rPr lang="en-US" dirty="0"/>
              <a:t>-microservices-deploy-options/tree/master/apps/</a:t>
            </a:r>
            <a:r>
              <a:rPr lang="en-US" dirty="0" err="1"/>
              <a:t>ecs</a:t>
            </a:r>
            <a:r>
              <a:rPr lang="en-US" dirty="0"/>
              <a:t>/ec2/</a:t>
            </a:r>
            <a:r>
              <a:rPr lang="en-US" dirty="0" err="1"/>
              <a:t>taskdefs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3471919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24</a:t>
            </a:fld>
            <a:endParaRPr lang="en-US" dirty="0"/>
          </a:p>
        </p:txBody>
      </p:sp>
    </p:spTree>
    <p:extLst>
      <p:ext uri="{BB962C8B-B14F-4D97-AF65-F5344CB8AC3E}">
        <p14:creationId xmlns:p14="http://schemas.microsoft.com/office/powerpoint/2010/main" val="230304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All application logs are sent to the CWL and CWE available</a:t>
            </a:r>
            <a:r>
              <a:rPr lang="en-US" sz="1200" baseline="0" dirty="0"/>
              <a:t> in customer account.</a:t>
            </a:r>
          </a:p>
          <a:p>
            <a:endParaRPr lang="en-US" sz="1200" baseline="0" dirty="0"/>
          </a:p>
          <a:p>
            <a:r>
              <a:rPr lang="en-US" sz="1200" b="0" i="0" kern="1200" dirty="0">
                <a:solidFill>
                  <a:schemeClr val="tx1"/>
                </a:solidFill>
                <a:effectLst/>
                <a:latin typeface="Amazon Ember Regular" charset="0"/>
                <a:ea typeface="+mn-ea"/>
                <a:cs typeface="+mn-cs"/>
              </a:rPr>
              <a:t>Amazon ECS event stream for CWE can be used to receive near real-time notifications regarding the current state of your Amazon ECS clusters.</a:t>
            </a:r>
            <a:endParaRPr lang="en-US" sz="1200" baseline="0" dirty="0"/>
          </a:p>
          <a:p>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dirty="0">
                <a:latin typeface="Amazon Ember" panose="020B0603020204020204" pitchFamily="34" charset="0"/>
                <a:ea typeface="Amazon Ember" panose="020B0603020204020204" pitchFamily="34" charset="0"/>
                <a:cs typeface="Amazon Ember" panose="020B0603020204020204" pitchFamily="34" charset="0"/>
              </a:rPr>
              <a:t>In addition</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when you want to setup scaling rules for your services, you can monitor the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ServiceCPU</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and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ServiceMemory</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utilization.</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26</a:t>
            </a:fld>
            <a:endParaRPr lang="en-US" dirty="0"/>
          </a:p>
        </p:txBody>
      </p:sp>
    </p:spTree>
    <p:extLst>
      <p:ext uri="{BB962C8B-B14F-4D97-AF65-F5344CB8AC3E}">
        <p14:creationId xmlns:p14="http://schemas.microsoft.com/office/powerpoint/2010/main" val="2013263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t>
            </a:r>
            <a:r>
              <a:rPr lang="en-US" dirty="0" err="1"/>
              <a:t>webapp</a:t>
            </a:r>
            <a:r>
              <a:rPr lang="en-US" dirty="0"/>
              <a:t>-service, show Metrics and Logs tab in the Cluster</a:t>
            </a:r>
          </a:p>
          <a:p>
            <a:r>
              <a:rPr lang="en-US" dirty="0"/>
              <a:t>Highlight integrated </a:t>
            </a:r>
            <a:r>
              <a:rPr lang="en-US" dirty="0" err="1"/>
              <a:t>CloudWatch</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85540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This CPU and memory is applied to all the containers in the task. These are the only required resource parameters when creating a task meant for </a:t>
            </a:r>
            <a:r>
              <a:rPr lang="en-US" sz="1800" baseline="0" dirty="0" err="1"/>
              <a:t>Fargate</a:t>
            </a:r>
            <a:r>
              <a:rPr lang="en-US" sz="1800" baseline="0" dirty="0"/>
              <a:t>. Container-level resources are still available but are now optional.</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 The billing starts from when the Docker image starts to download.</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29</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27007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30</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32</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33</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34</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/blogs/compute/continuous-deployment-to-amazon-ecs-using-aws-codepipeline-aws-codebuild-amazon-ecr-and-aws-cloudformation/</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aws</a:t>
            </a:r>
            <a:r>
              <a:rPr lang="en-US" dirty="0"/>
              <a:t>-samples/aws-microservices-deploy-options#deployment-pipeline-fargate-with-aws-codepipeline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606765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aws</a:t>
            </a:r>
            <a:r>
              <a:rPr lang="en-US" dirty="0"/>
              <a:t>-samples/aws-microservices-deploy-options#deployment-pipeline-fargate-with-aws-codepipeline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300664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38</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46</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has two parts – client (Helm) and server (Tiller).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Tiller runs inside of your Kubernetes cluster, and manages releases (installations) of your charts.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runs on your laptop, CI/CD, or wherever you want it to run.</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Charts are Helm packages that contain at least two things:</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 description of the package (</a:t>
            </a:r>
            <a:r>
              <a:rPr lang="en-US" sz="1200" b="0" i="0" kern="1200" dirty="0" err="1">
                <a:solidFill>
                  <a:schemeClr val="tx1"/>
                </a:solidFill>
                <a:effectLst/>
                <a:latin typeface="Amazon Ember Regular" charset="0"/>
                <a:ea typeface="+mn-ea"/>
                <a:cs typeface="+mn-cs"/>
              </a:rPr>
              <a:t>Chart.yaml</a:t>
            </a:r>
            <a:r>
              <a:rPr lang="en-US" sz="1200" b="0" i="0" kern="1200" dirty="0">
                <a:solidFill>
                  <a:schemeClr val="tx1"/>
                </a:solidFill>
                <a:effectLst/>
                <a:latin typeface="Amazon Ember Regular" charset="0"/>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One or more templates, which contain Kubernetes manifest files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Charts can be stored on disk, or fetched from remote chart repositories (like </a:t>
            </a:r>
            <a:r>
              <a:rPr lang="en-US" sz="1200" b="0" i="0" kern="1200" dirty="0" err="1">
                <a:solidFill>
                  <a:schemeClr val="tx1"/>
                </a:solidFill>
                <a:effectLst/>
                <a:latin typeface="Amazon Ember Regular" charset="0"/>
                <a:ea typeface="+mn-ea"/>
                <a:cs typeface="+mn-cs"/>
              </a:rPr>
              <a:t>Debian</a:t>
            </a:r>
            <a:r>
              <a:rPr lang="en-US" sz="1200" b="0" i="0" kern="1200" dirty="0">
                <a:solidFill>
                  <a:schemeClr val="tx1"/>
                </a:solidFill>
                <a:effectLst/>
                <a:latin typeface="Amazon Ember Regular" charset="0"/>
                <a:ea typeface="+mn-ea"/>
                <a:cs typeface="+mn-cs"/>
              </a:rPr>
              <a:t> or </a:t>
            </a:r>
            <a:r>
              <a:rPr lang="en-US" sz="1200" b="0" i="0" kern="1200" dirty="0" err="1">
                <a:solidFill>
                  <a:schemeClr val="tx1"/>
                </a:solidFill>
                <a:effectLst/>
                <a:latin typeface="Amazon Ember Regular" charset="0"/>
                <a:ea typeface="+mn-ea"/>
                <a:cs typeface="+mn-cs"/>
              </a:rPr>
              <a:t>RedHat</a:t>
            </a:r>
            <a:r>
              <a:rPr lang="en-US" sz="1200" b="0" i="0" kern="1200" dirty="0">
                <a:solidFill>
                  <a:schemeClr val="tx1"/>
                </a:solidFill>
                <a:effectLst/>
                <a:latin typeface="Amazon Ember Regular" charset="0"/>
                <a:ea typeface="+mn-ea"/>
                <a:cs typeface="+mn-cs"/>
              </a:rPr>
              <a:t> packages)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Helm client is written in the Go programming language, and uses the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protocol suite to interact with the Tiller server.</a:t>
            </a:r>
          </a:p>
          <a:p>
            <a:r>
              <a:rPr lang="en-US" sz="1200" b="0" i="0" kern="1200" dirty="0">
                <a:solidFill>
                  <a:schemeClr val="tx1"/>
                </a:solidFill>
                <a:effectLst/>
                <a:latin typeface="Amazon Ember Regular" charset="0"/>
                <a:ea typeface="+mn-ea"/>
                <a:cs typeface="+mn-cs"/>
              </a:rPr>
              <a:t>The Tiller server is also written in Go. It provides a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server to connect with the client, and it uses the Kubernetes client library to communicate with Kubernetes. Currently, that library uses REST+JSON. The Tiller server stores information in </a:t>
            </a:r>
            <a:r>
              <a:rPr lang="en-US" sz="1200" b="0" i="0" kern="1200" dirty="0" err="1">
                <a:solidFill>
                  <a:schemeClr val="tx1"/>
                </a:solidFill>
                <a:effectLst/>
                <a:latin typeface="Amazon Ember Regular" charset="0"/>
                <a:ea typeface="+mn-ea"/>
                <a:cs typeface="+mn-cs"/>
              </a:rPr>
              <a:t>ConfigMaps</a:t>
            </a:r>
            <a:r>
              <a:rPr lang="en-US" sz="1200" b="0" i="0" kern="1200" dirty="0">
                <a:solidFill>
                  <a:schemeClr val="tx1"/>
                </a:solidFill>
                <a:effectLst/>
                <a:latin typeface="Amazon Ember Regular" charset="0"/>
                <a:ea typeface="+mn-ea"/>
                <a:cs typeface="+mn-cs"/>
              </a:rPr>
              <a:t> located inside of Kubernetes. It does not need its own database.</a:t>
            </a:r>
          </a:p>
          <a:p>
            <a:r>
              <a:rPr lang="en-US" sz="1200" b="0" i="0" kern="1200" dirty="0">
                <a:solidFill>
                  <a:schemeClr val="tx1"/>
                </a:solidFill>
                <a:effectLst/>
                <a:latin typeface="Amazon Ember Regular" charset="0"/>
                <a:ea typeface="+mn-ea"/>
                <a:cs typeface="+mn-cs"/>
              </a:rPr>
              <a:t>Configuration files are, when possible, written in YAML.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Tiller gets info via the client, when you use stable/spinnaker as the chart it will get the latest bits from one of the repos in your local helm </a:t>
            </a:r>
            <a:r>
              <a:rPr lang="en-US" sz="1200" b="0" i="0" kern="1200" dirty="0" err="1">
                <a:solidFill>
                  <a:schemeClr val="tx1"/>
                </a:solidFill>
                <a:effectLst/>
                <a:latin typeface="Amazon Ember Regular" charset="0"/>
                <a:ea typeface="+mn-ea"/>
                <a:cs typeface="+mn-cs"/>
              </a:rPr>
              <a:t>config</a:t>
            </a:r>
            <a:r>
              <a:rPr lang="en-US" sz="1200" b="0" i="0" kern="1200" dirty="0">
                <a:solidFill>
                  <a:schemeClr val="tx1"/>
                </a:solidFill>
                <a:effectLst/>
                <a:latin typeface="Amazon Ember Regular" charset="0"/>
                <a:ea typeface="+mn-ea"/>
                <a:cs typeface="+mn-cs"/>
              </a:rPr>
              <a:t> and sends the interpolated </a:t>
            </a:r>
            <a:r>
              <a:rPr lang="en-US" sz="1200" b="0" i="0" kern="1200" dirty="0" err="1">
                <a:solidFill>
                  <a:schemeClr val="tx1"/>
                </a:solidFill>
                <a:effectLst/>
                <a:latin typeface="Amazon Ember Regular" charset="0"/>
                <a:ea typeface="+mn-ea"/>
                <a:cs typeface="+mn-cs"/>
              </a:rPr>
              <a:t>configs</a:t>
            </a:r>
            <a:r>
              <a:rPr lang="en-US" sz="1200" b="0" i="0" kern="1200" dirty="0">
                <a:solidFill>
                  <a:schemeClr val="tx1"/>
                </a:solidFill>
                <a:effectLst/>
                <a:latin typeface="Amazon Ember Regular" charset="0"/>
                <a:ea typeface="+mn-ea"/>
                <a:cs typeface="+mn-cs"/>
              </a:rPr>
              <a:t> to tiller which handles the rest. Repo doesn't need to be configured with tiller, client only do.</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Single entry point, single </a:t>
            </a:r>
            <a:r>
              <a:rPr lang="en-US" dirty="0" err="1"/>
              <a:t>cmd</a:t>
            </a:r>
            <a:endParaRPr lang="en-US" dirty="0"/>
          </a:p>
          <a:p>
            <a:pPr marL="171450" indent="-171450">
              <a:buFont typeface="Arial" panose="020B0604020202020204" pitchFamily="34" charset="0"/>
              <a:buChar char="•"/>
            </a:pPr>
            <a:r>
              <a:rPr lang="en-US" dirty="0"/>
              <a:t>Microservices encourage polyglot culture. Containers enable them.</a:t>
            </a:r>
          </a:p>
          <a:p>
            <a:pPr marL="171450" indent="-171450">
              <a:buFont typeface="Arial" panose="020B0604020202020204" pitchFamily="34" charset="0"/>
              <a:buChar char="•"/>
            </a:pPr>
            <a:r>
              <a:rPr lang="en-US" dirty="0"/>
              <a:t>No impedance mismatch</a:t>
            </a:r>
          </a:p>
          <a:p>
            <a:pPr marL="171450" indent="-171450">
              <a:buFont typeface="Arial" panose="020B0604020202020204" pitchFamily="34" charset="0"/>
              <a:buChar char="•"/>
            </a:pPr>
            <a:r>
              <a:rPr lang="en-US" dirty="0"/>
              <a:t>Dependencies are totally packaged together</a:t>
            </a:r>
          </a:p>
          <a:p>
            <a:pPr marL="171450" indent="-171450">
              <a:buFont typeface="Arial" panose="020B0604020202020204" pitchFamily="34" charset="0"/>
              <a:buChar char="•"/>
            </a:pPr>
            <a:r>
              <a:rPr lang="en-US" dirty="0"/>
              <a:t>Containers can’t affect each other and that’s how we like microservices to be</a:t>
            </a:r>
          </a:p>
          <a:p>
            <a:pPr marL="171450" indent="-171450">
              <a:buFont typeface="Arial" panose="020B0604020202020204" pitchFamily="34" charset="0"/>
              <a:buChar char="•"/>
            </a:pPr>
            <a:r>
              <a:rPr lang="en-US" dirty="0"/>
              <a:t>Compare VM to containers. Faster to spin up in a container</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19266584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56</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67</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CloudTrail</a:t>
            </a:r>
            <a:r>
              <a:rPr lang="en-US" dirty="0"/>
              <a:t> at https://us-west-2.console.aws.amazon.com/</a:t>
            </a:r>
            <a:r>
              <a:rPr lang="en-US" dirty="0" err="1"/>
              <a:t>cloudtrail</a:t>
            </a:r>
            <a:r>
              <a:rPr lang="en-US" dirty="0"/>
              <a:t>/</a:t>
            </a:r>
            <a:r>
              <a:rPr lang="en-US" dirty="0" err="1"/>
              <a:t>home?region</a:t>
            </a:r>
            <a:r>
              <a:rPr lang="en-US" dirty="0"/>
              <a:t>=us-west-2#/events</a:t>
            </a:r>
          </a:p>
          <a:p>
            <a:endParaRPr lang="en-US" dirty="0"/>
          </a:p>
          <a:p>
            <a:r>
              <a:rPr lang="en-US" dirty="0"/>
              <a:t>Show CW logs at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68</a:t>
            </a:fld>
            <a:endParaRPr lang="en-US" dirty="0"/>
          </a:p>
        </p:txBody>
      </p:sp>
    </p:spTree>
    <p:extLst>
      <p:ext uri="{BB962C8B-B14F-4D97-AF65-F5344CB8AC3E}">
        <p14:creationId xmlns:p14="http://schemas.microsoft.com/office/powerpoint/2010/main" val="9377867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Amazon Ember Regular" charset="0"/>
                <a:ea typeface="+mn-ea"/>
                <a:cs typeface="+mn-cs"/>
              </a:rPr>
              <a:t>Control traffic between services with dynamic route configuration, conduct A/B tests, release canaries, and gradually upgrade versions using blue/green deployments. </a:t>
            </a:r>
          </a:p>
          <a:p>
            <a:pPr marL="171450" indent="-171450">
              <a:buFontTx/>
              <a:buChar char="-"/>
            </a:pPr>
            <a:r>
              <a:rPr lang="en-US" sz="1200" b="0" i="0" kern="1200" dirty="0">
                <a:solidFill>
                  <a:schemeClr val="tx1"/>
                </a:solidFill>
                <a:effectLst/>
                <a:latin typeface="Amazon Ember Regular" charset="0"/>
                <a:ea typeface="+mn-ea"/>
                <a:cs typeface="+mn-cs"/>
              </a:rPr>
              <a:t>Increase reliability by shielding applications from flaky networks and cascading failures in adverse conditions.</a:t>
            </a:r>
          </a:p>
          <a:p>
            <a:pPr marL="171450" indent="-171450">
              <a:buFontTx/>
              <a:buChar char="-"/>
            </a:pPr>
            <a:r>
              <a:rPr lang="en-US" sz="1200" b="0" i="0" kern="1200" dirty="0">
                <a:solidFill>
                  <a:schemeClr val="tx1"/>
                </a:solidFill>
                <a:effectLst/>
                <a:latin typeface="Amazon Ember Regular" charset="0"/>
                <a:ea typeface="+mn-ea"/>
                <a:cs typeface="+mn-cs"/>
              </a:rPr>
              <a:t>Apply organizational policy to the interaction between services, ensure access policies are enforced and resources are fairly distributed among consumers. Policy changes are made by configuring the mesh, not by changing application code.</a:t>
            </a:r>
          </a:p>
          <a:p>
            <a:pPr marL="171450" indent="-171450">
              <a:buFontTx/>
              <a:buChar char="-"/>
            </a:pPr>
            <a:r>
              <a:rPr lang="en-US" sz="1200" b="0" i="0" kern="1200" dirty="0">
                <a:solidFill>
                  <a:schemeClr val="tx1"/>
                </a:solidFill>
                <a:effectLst/>
                <a:latin typeface="Amazon Ember Regular" charset="0"/>
                <a:ea typeface="+mn-ea"/>
                <a:cs typeface="+mn-cs"/>
              </a:rPr>
              <a:t>Understand the dependencies between services, the nature and flow of traffic between them, and quickly identify issues with distributed tracing.</a:t>
            </a:r>
          </a:p>
          <a:p>
            <a:pPr marL="171450" indent="-171450">
              <a:buFontTx/>
              <a:buChar char="-"/>
            </a:pPr>
            <a:endParaRPr lang="en-US" sz="1200" b="0" i="0" kern="1200" dirty="0">
              <a:solidFill>
                <a:schemeClr val="tx1"/>
              </a:solidFill>
              <a:effectLst/>
              <a:latin typeface="Amazon Ember Regular" charset="0"/>
              <a:ea typeface="+mn-ea"/>
              <a:cs typeface="+mn-cs"/>
            </a:endParaRPr>
          </a:p>
          <a:p>
            <a:pPr marL="171450" indent="-171450">
              <a:buFontTx/>
              <a:buChar char="-"/>
            </a:pPr>
            <a:r>
              <a:rPr lang="en-US" sz="1200" b="0" i="0" kern="1200" dirty="0">
                <a:solidFill>
                  <a:schemeClr val="tx1"/>
                </a:solidFill>
                <a:effectLst/>
                <a:latin typeface="Amazon Ember Regular" charset="0"/>
                <a:ea typeface="+mn-ea"/>
                <a:cs typeface="+mn-cs"/>
              </a:rPr>
              <a:t>Sidecar proxies enable the decoupling of your applications from the operational aspects of managing service communication effectively and reliably.</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69</a:t>
            </a:fld>
            <a:endParaRPr lang="en-US" dirty="0"/>
          </a:p>
        </p:txBody>
      </p:sp>
    </p:spTree>
    <p:extLst>
      <p:ext uri="{BB962C8B-B14F-4D97-AF65-F5344CB8AC3E}">
        <p14:creationId xmlns:p14="http://schemas.microsoft.com/office/powerpoint/2010/main" val="566694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Amazon Ember Regular" charset="0"/>
                <a:ea typeface="+mn-ea"/>
                <a:cs typeface="+mn-cs"/>
              </a:rPr>
              <a:t>Control traffic between services with dynamic route configuration, conduct A/B tests, release canaries, and gradually upgrade versions using blue/green deployments. </a:t>
            </a:r>
          </a:p>
          <a:p>
            <a:pPr marL="171450" indent="-171450">
              <a:buFontTx/>
              <a:buChar char="-"/>
            </a:pPr>
            <a:r>
              <a:rPr lang="en-US" sz="1200" b="0" i="0" kern="1200" dirty="0">
                <a:solidFill>
                  <a:schemeClr val="tx1"/>
                </a:solidFill>
                <a:effectLst/>
                <a:latin typeface="Amazon Ember Regular" charset="0"/>
                <a:ea typeface="+mn-ea"/>
                <a:cs typeface="+mn-cs"/>
              </a:rPr>
              <a:t>Increase reliability by shielding applications from flaky networks and cascading failures in adverse conditions.</a:t>
            </a:r>
          </a:p>
          <a:p>
            <a:pPr marL="171450" indent="-171450">
              <a:buFontTx/>
              <a:buChar char="-"/>
            </a:pPr>
            <a:r>
              <a:rPr lang="en-US" sz="1200" b="0" i="0" kern="1200" dirty="0">
                <a:solidFill>
                  <a:schemeClr val="tx1"/>
                </a:solidFill>
                <a:effectLst/>
                <a:latin typeface="Amazon Ember Regular" charset="0"/>
                <a:ea typeface="+mn-ea"/>
                <a:cs typeface="+mn-cs"/>
              </a:rPr>
              <a:t>Apply organizational policy to the interaction between services, ensure access policies are enforced and resources are fairly distributed among consumers. Policy changes are made by configuring the mesh, not by changing application code.</a:t>
            </a:r>
          </a:p>
          <a:p>
            <a:pPr marL="171450" indent="-171450">
              <a:buFontTx/>
              <a:buChar char="-"/>
            </a:pPr>
            <a:r>
              <a:rPr lang="en-US" sz="1200" b="0" i="0" kern="1200" dirty="0">
                <a:solidFill>
                  <a:schemeClr val="tx1"/>
                </a:solidFill>
                <a:effectLst/>
                <a:latin typeface="Amazon Ember Regular" charset="0"/>
                <a:ea typeface="+mn-ea"/>
                <a:cs typeface="+mn-cs"/>
              </a:rPr>
              <a:t>Understand the dependencies between services, the nature and flow of traffic between them, and quickly identify issues with distributed tracing.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70</a:t>
            </a:fld>
            <a:endParaRPr lang="en-US" dirty="0"/>
          </a:p>
        </p:txBody>
      </p:sp>
    </p:spTree>
    <p:extLst>
      <p:ext uri="{BB962C8B-B14F-4D97-AF65-F5344CB8AC3E}">
        <p14:creationId xmlns:p14="http://schemas.microsoft.com/office/powerpoint/2010/main" val="25173562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The </a:t>
            </a:r>
            <a:r>
              <a:rPr lang="en-US" sz="1200" b="1" i="0" kern="1200" dirty="0">
                <a:solidFill>
                  <a:schemeClr val="tx1"/>
                </a:solidFill>
                <a:effectLst/>
                <a:latin typeface="Amazon Ember Regular" charset="0"/>
                <a:ea typeface="+mn-ea"/>
                <a:cs typeface="+mn-cs"/>
              </a:rPr>
              <a:t>data plane</a:t>
            </a:r>
            <a:r>
              <a:rPr lang="en-US" sz="1200" b="0" i="0" kern="1200" dirty="0">
                <a:solidFill>
                  <a:schemeClr val="tx1"/>
                </a:solidFill>
                <a:effectLst/>
                <a:latin typeface="Amazon Ember Regular" charset="0"/>
                <a:ea typeface="+mn-ea"/>
                <a:cs typeface="+mn-cs"/>
              </a:rPr>
              <a:t> is composed of a set of intelligent proxies (Envoy) deployed as sidecars that mediate and control all network communication between microservices.</a:t>
            </a:r>
          </a:p>
          <a:p>
            <a:r>
              <a:rPr lang="en-US" sz="1200" b="0" i="0" kern="1200" dirty="0">
                <a:solidFill>
                  <a:schemeClr val="tx1"/>
                </a:solidFill>
                <a:effectLst/>
                <a:latin typeface="Amazon Ember Regular" charset="0"/>
                <a:ea typeface="+mn-ea"/>
                <a:cs typeface="+mn-cs"/>
              </a:rPr>
              <a:t>The </a:t>
            </a:r>
            <a:r>
              <a:rPr lang="en-US" sz="1200" b="1" i="0" kern="1200" dirty="0">
                <a:solidFill>
                  <a:schemeClr val="tx1"/>
                </a:solidFill>
                <a:effectLst/>
                <a:latin typeface="Amazon Ember Regular" charset="0"/>
                <a:ea typeface="+mn-ea"/>
                <a:cs typeface="+mn-cs"/>
              </a:rPr>
              <a:t>control plane</a:t>
            </a:r>
            <a:r>
              <a:rPr lang="en-US" sz="1200" b="0" i="0" kern="1200" dirty="0">
                <a:solidFill>
                  <a:schemeClr val="tx1"/>
                </a:solidFill>
                <a:effectLst/>
                <a:latin typeface="Amazon Ember Regular" charset="0"/>
                <a:ea typeface="+mn-ea"/>
                <a:cs typeface="+mn-cs"/>
              </a:rPr>
              <a:t> is responsible for managing and configuring proxies to route traffic, as well as enforcing policies at runtime.</a:t>
            </a:r>
          </a:p>
          <a:p>
            <a:endParaRPr lang="en-US" dirty="0"/>
          </a:p>
          <a:p>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uses an extended version of the </a:t>
            </a:r>
            <a:r>
              <a:rPr lang="en-US" sz="1200" b="0" i="0" u="none" strike="noStrike" kern="1200" dirty="0">
                <a:solidFill>
                  <a:schemeClr val="tx1"/>
                </a:solidFill>
                <a:effectLst/>
                <a:latin typeface="Amazon Ember Regular" charset="0"/>
                <a:ea typeface="+mn-ea"/>
                <a:cs typeface="+mn-cs"/>
                <a:hlinkClick r:id="rId3"/>
              </a:rPr>
              <a:t>Envoy</a:t>
            </a:r>
            <a:r>
              <a:rPr lang="en-US" sz="1200" b="0" i="0" kern="1200" dirty="0">
                <a:solidFill>
                  <a:schemeClr val="tx1"/>
                </a:solidFill>
                <a:effectLst/>
                <a:latin typeface="Amazon Ember Regular" charset="0"/>
                <a:ea typeface="+mn-ea"/>
                <a:cs typeface="+mn-cs"/>
              </a:rPr>
              <a:t> proxy, a high-performance proxy developed in C++, to mediate all inbound and outbound traffic for all services in the service mesh.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leverages Envoy’s many built-in features such as dynamic service discovery, load balancing, TLS termination, HTTP/2 &amp;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proxying</a:t>
            </a:r>
            <a:r>
              <a:rPr lang="en-US" sz="1200" b="0" i="0" kern="1200" dirty="0">
                <a:solidFill>
                  <a:schemeClr val="tx1"/>
                </a:solidFill>
                <a:effectLst/>
                <a:latin typeface="Amazon Ember Regular" charset="0"/>
                <a:ea typeface="+mn-ea"/>
                <a:cs typeface="+mn-cs"/>
              </a:rPr>
              <a:t>, circuit breakers, health checks, staged rollouts with %-based traffic split, fault injection, and rich metrics. Envoy is deployed as a </a:t>
            </a:r>
            <a:r>
              <a:rPr lang="en-US" sz="1200" b="1" i="0" kern="1200" dirty="0">
                <a:solidFill>
                  <a:schemeClr val="tx1"/>
                </a:solidFill>
                <a:effectLst/>
                <a:latin typeface="Amazon Ember Regular" charset="0"/>
                <a:ea typeface="+mn-ea"/>
                <a:cs typeface="+mn-cs"/>
              </a:rPr>
              <a:t>sidecar</a:t>
            </a:r>
            <a:r>
              <a:rPr lang="en-US" sz="1200" b="0" i="0" kern="1200" dirty="0">
                <a:solidFill>
                  <a:schemeClr val="tx1"/>
                </a:solidFill>
                <a:effectLst/>
                <a:latin typeface="Amazon Ember Regular" charset="0"/>
                <a:ea typeface="+mn-ea"/>
                <a:cs typeface="+mn-cs"/>
              </a:rPr>
              <a:t> to the relevant service in the same Kubernetes pod. This allows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to extract a wealth of signals about traffic behavior as </a:t>
            </a:r>
            <a:r>
              <a:rPr lang="en-US" sz="1200" b="0" i="0" u="none" strike="noStrike" kern="1200" dirty="0">
                <a:solidFill>
                  <a:schemeClr val="tx1"/>
                </a:solidFill>
                <a:effectLst/>
                <a:latin typeface="Amazon Ember Regular" charset="0"/>
                <a:ea typeface="+mn-ea"/>
                <a:cs typeface="+mn-cs"/>
                <a:hlinkClick r:id="rId4"/>
              </a:rPr>
              <a:t>attributes</a:t>
            </a:r>
            <a:r>
              <a:rPr lang="en-US" sz="1200" b="0" i="0" u="none" strike="noStrike" kern="1200" dirty="0">
                <a:solidFill>
                  <a:schemeClr val="tx1"/>
                </a:solidFill>
                <a:effectLst/>
                <a:latin typeface="Amazon Ember Regular" charset="0"/>
                <a:ea typeface="+mn-ea"/>
                <a:cs typeface="+mn-cs"/>
              </a:rPr>
              <a:t>.</a:t>
            </a:r>
          </a:p>
          <a:p>
            <a:endParaRPr lang="en-US" sz="1200" b="0" i="0" u="none" strike="noStrike"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hlinkClick r:id="rId5"/>
              </a:rPr>
              <a:t>Pilot</a:t>
            </a:r>
            <a:r>
              <a:rPr lang="en-US" sz="1200" b="0" i="0" kern="1200" dirty="0">
                <a:solidFill>
                  <a:schemeClr val="tx1"/>
                </a:solidFill>
                <a:effectLst/>
                <a:latin typeface="Amazon Ember Regular" charset="0"/>
                <a:ea typeface="+mn-ea"/>
                <a:cs typeface="+mn-cs"/>
              </a:rPr>
              <a:t> provides service discovery for the Envoy sidecars, traffic management capabilities for intelligent routing (e.g., A/B tests, canary deployments, etc.), and resiliency (timeouts, retries, circuit breakers, etc.). It converts high level routing rules that control traffic behavior into Envoy-specific configurations, and propagates them to the sidecars at runtime.</a:t>
            </a:r>
            <a:endParaRPr lang="en-US" sz="1200" b="0" i="0" u="none" strike="noStrike" kern="1200" dirty="0">
              <a:solidFill>
                <a:schemeClr val="tx1"/>
              </a:solidFill>
              <a:effectLst/>
              <a:latin typeface="Amazon Ember Regular" charset="0"/>
              <a:ea typeface="+mn-ea"/>
              <a:cs typeface="+mn-cs"/>
            </a:endParaRPr>
          </a:p>
          <a:p>
            <a:endParaRPr lang="en-US" sz="1200" b="0" i="0" u="none" strike="noStrike" kern="1200" dirty="0">
              <a:solidFill>
                <a:schemeClr val="tx1"/>
              </a:solidFill>
              <a:effectLst/>
              <a:latin typeface="Amazon Ember Regular" charset="0"/>
              <a:ea typeface="+mn-ea"/>
              <a:cs typeface="+mn-cs"/>
            </a:endParaRPr>
          </a:p>
          <a:p>
            <a:r>
              <a:rPr lang="en-US" sz="1200" b="0" i="0" u="sng" kern="1200" dirty="0">
                <a:solidFill>
                  <a:schemeClr val="tx1"/>
                </a:solidFill>
                <a:effectLst/>
                <a:latin typeface="Amazon Ember Regular" charset="0"/>
                <a:ea typeface="+mn-ea"/>
                <a:cs typeface="+mn-cs"/>
                <a:hlinkClick r:id="rId6"/>
              </a:rPr>
              <a:t>Mixer</a:t>
            </a:r>
            <a:r>
              <a:rPr lang="en-US" sz="1200" b="0" i="0" kern="1200" dirty="0">
                <a:solidFill>
                  <a:schemeClr val="tx1"/>
                </a:solidFill>
                <a:effectLst/>
                <a:latin typeface="Amazon Ember Regular" charset="0"/>
                <a:ea typeface="+mn-ea"/>
                <a:cs typeface="+mn-cs"/>
              </a:rPr>
              <a:t> is a platform-independent component responsible for enforcing access control and usage policies and collecting telemetry data from the Envoy proxy and other services. Mixer includes a flexible plugin model enabling it to interface with a variety of host environments and infrastructure </a:t>
            </a:r>
            <a:r>
              <a:rPr lang="en-US" sz="1200" b="0" i="0" kern="1200" dirty="0" err="1">
                <a:solidFill>
                  <a:schemeClr val="tx1"/>
                </a:solidFill>
                <a:effectLst/>
                <a:latin typeface="Amazon Ember Regular" charset="0"/>
                <a:ea typeface="+mn-ea"/>
                <a:cs typeface="+mn-cs"/>
              </a:rPr>
              <a:t>backends</a:t>
            </a:r>
            <a:r>
              <a:rPr lang="en-US" sz="1200" b="0" i="0" kern="1200" dirty="0">
                <a:solidFill>
                  <a:schemeClr val="tx1"/>
                </a:solidFill>
                <a:effectLst/>
                <a:latin typeface="Amazon Ember Regular" charset="0"/>
                <a:ea typeface="+mn-ea"/>
                <a:cs typeface="+mn-cs"/>
              </a:rPr>
              <a:t>, abstracting the Envoy proxy and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-managed services from these details.</a:t>
            </a:r>
          </a:p>
          <a:p>
            <a:endParaRPr lang="en-US" sz="1200" b="0" i="0"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hlinkClick r:id="rId7"/>
              </a:rPr>
              <a:t>Istio-Auth</a:t>
            </a:r>
            <a:r>
              <a:rPr lang="en-US" sz="1200" b="0" i="0" kern="1200" dirty="0">
                <a:solidFill>
                  <a:schemeClr val="tx1"/>
                </a:solidFill>
                <a:effectLst/>
                <a:latin typeface="Amazon Ember Regular" charset="0"/>
                <a:ea typeface="+mn-ea"/>
                <a:cs typeface="+mn-cs"/>
              </a:rPr>
              <a:t> provides strong service-to-service and end-user authentication using mutual TLS, with built-in identity and credential management.</a:t>
            </a:r>
          </a:p>
          <a:p>
            <a:br>
              <a:rPr lang="en-US" dirty="0"/>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71</a:t>
            </a:fld>
            <a:endParaRPr lang="en-US" dirty="0"/>
          </a:p>
        </p:txBody>
      </p:sp>
    </p:spTree>
    <p:extLst>
      <p:ext uri="{BB962C8B-B14F-4D97-AF65-F5344CB8AC3E}">
        <p14:creationId xmlns:p14="http://schemas.microsoft.com/office/powerpoint/2010/main" val="29130294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Dynamically configured based on weights and HTTP headers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72</a:t>
            </a:fld>
            <a:endParaRPr lang="en-US" dirty="0"/>
          </a:p>
        </p:txBody>
      </p:sp>
    </p:spTree>
    <p:extLst>
      <p:ext uri="{BB962C8B-B14F-4D97-AF65-F5344CB8AC3E}">
        <p14:creationId xmlns:p14="http://schemas.microsoft.com/office/powerpoint/2010/main" val="259210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79</a:t>
            </a:fld>
            <a:endParaRPr lang="en-US"/>
          </a:p>
        </p:txBody>
      </p:sp>
    </p:spTree>
    <p:extLst>
      <p:ext uri="{BB962C8B-B14F-4D97-AF65-F5344CB8AC3E}">
        <p14:creationId xmlns:p14="http://schemas.microsoft.com/office/powerpoint/2010/main" val="3695773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12</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SDK is available for Java, .NET, .NET Core, Python, Ruby (beta), Go (RC1) and </a:t>
            </a:r>
            <a:r>
              <a:rPr lang="en-US" dirty="0" err="1"/>
              <a:t>Node.js</a:t>
            </a:r>
            <a:r>
              <a:rPr lang="en-US" dirty="0"/>
              <a:t>.</a:t>
            </a:r>
          </a:p>
          <a:p>
            <a:endParaRPr lang="en-US" dirty="0"/>
          </a:p>
          <a:p>
            <a:r>
              <a:rPr lang="en-US" dirty="0"/>
              <a:t>AWS services called using AWS SDK can be automatically instrumented.</a:t>
            </a:r>
          </a:p>
          <a:p>
            <a:r>
              <a:rPr lang="en-US" dirty="0"/>
              <a:t>Non-AWS services over HTTP and HTTPS can be instrumented</a:t>
            </a:r>
          </a:p>
          <a:p>
            <a:r>
              <a:rPr lang="en-US" dirty="0"/>
              <a:t>Driver available for MySQL and Postgres</a:t>
            </a:r>
          </a:p>
          <a:p>
            <a:endParaRPr lang="en-US" dirty="0"/>
          </a:p>
          <a:p>
            <a:r>
              <a:rPr lang="en-US" dirty="0"/>
              <a:t>It enables you to quickly instrument your application code to index data using annotations and log data using metadata.</a:t>
            </a:r>
          </a:p>
        </p:txBody>
      </p:sp>
      <p:sp>
        <p:nvSpPr>
          <p:cNvPr id="4" name="Slide Number Placeholder 3"/>
          <p:cNvSpPr>
            <a:spLocks noGrp="1"/>
          </p:cNvSpPr>
          <p:nvPr>
            <p:ph type="sldNum" sz="quarter" idx="10"/>
          </p:nvPr>
        </p:nvSpPr>
        <p:spPr/>
        <p:txBody>
          <a:bodyPr/>
          <a:lstStyle/>
          <a:p>
            <a:fld id="{9B5F80A7-D1A3-4A4B-8CDD-2FE707C10854}" type="slidenum">
              <a:rPr lang="en-US" smtClean="0"/>
              <a:t>80</a:t>
            </a:fld>
            <a:endParaRPr lang="en-US"/>
          </a:p>
        </p:txBody>
      </p:sp>
    </p:spTree>
    <p:extLst>
      <p:ext uri="{BB962C8B-B14F-4D97-AF65-F5344CB8AC3E}">
        <p14:creationId xmlns:p14="http://schemas.microsoft.com/office/powerpoint/2010/main" val="19844750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sz="1200" dirty="0"/>
          </a:p>
          <a:p>
            <a:r>
              <a:rPr lang="en-US" sz="1200" dirty="0"/>
              <a:t>Pre-installed on Lambda</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81</a:t>
            </a:fld>
            <a:endParaRPr lang="en-US" dirty="0">
              <a:solidFill>
                <a:prstClr val="black"/>
              </a:solidFill>
            </a:endParaRPr>
          </a:p>
        </p:txBody>
      </p:sp>
    </p:spTree>
    <p:extLst>
      <p:ext uri="{BB962C8B-B14F-4D97-AF65-F5344CB8AC3E}">
        <p14:creationId xmlns:p14="http://schemas.microsoft.com/office/powerpoint/2010/main" val="13440166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spcAft>
                <a:spcPts val="1200"/>
              </a:spcAft>
              <a:buFont typeface="Arial" panose="020B0604020202020204" pitchFamily="34" charset="0"/>
              <a:buChar char="•"/>
            </a:pPr>
            <a:r>
              <a:rPr lang="en-US" sz="1200" b="1" dirty="0">
                <a:solidFill>
                  <a:srgbClr val="F7A028"/>
                </a:solidFill>
              </a:rPr>
              <a:t>Receives data from the SDK over UDP and acts as a local buffer</a:t>
            </a:r>
          </a:p>
          <a:p>
            <a:pPr marL="342900" indent="-342900" algn="just">
              <a:spcAft>
                <a:spcPts val="1200"/>
              </a:spcAft>
              <a:buFont typeface="Arial" panose="020B0604020202020204" pitchFamily="34" charset="0"/>
              <a:buChar char="•"/>
            </a:pPr>
            <a:r>
              <a:rPr lang="en-US" sz="1200" b="1" dirty="0">
                <a:solidFill>
                  <a:srgbClr val="F7A028"/>
                </a:solidFill>
              </a:rPr>
              <a:t>Data is flushed to the backend every second or when the local buffer fills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82</a:t>
            </a:fld>
            <a:endParaRPr lang="en-US" dirty="0"/>
          </a:p>
        </p:txBody>
      </p:sp>
    </p:spTree>
    <p:extLst>
      <p:ext uri="{BB962C8B-B14F-4D97-AF65-F5344CB8AC3E}">
        <p14:creationId xmlns:p14="http://schemas.microsoft.com/office/powerpoint/2010/main" val="40176968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with:</a:t>
            </a:r>
          </a:p>
          <a:p>
            <a:pPr marL="228600" indent="-228600">
              <a:buAutoNum type="arabicPeriod"/>
            </a:pPr>
            <a:r>
              <a:rPr lang="en-US" dirty="0"/>
              <a:t>Identifying performance bottlenecks in your distributed application.</a:t>
            </a:r>
          </a:p>
          <a:p>
            <a:pPr marL="228600" indent="-228600">
              <a:buAutoNum type="arabicPeriod"/>
            </a:pPr>
            <a:r>
              <a:rPr lang="en-US" dirty="0"/>
              <a:t>Pinpoint specific service issues such as server faults (5xx) or throttling issues.</a:t>
            </a:r>
          </a:p>
          <a:p>
            <a:pPr marL="228600" indent="-228600">
              <a:buAutoNum type="arabicPeriod"/>
            </a:pPr>
            <a:r>
              <a:rPr lang="en-US" dirty="0"/>
              <a:t>Identify 4xx errors and reasons for those errors.</a:t>
            </a:r>
          </a:p>
          <a:p>
            <a:pPr marL="228600" indent="-228600">
              <a:buAutoNum type="arabicPeriod"/>
            </a:pPr>
            <a:r>
              <a:rPr lang="en-US" dirty="0"/>
              <a:t>Identify impact to end-users such as who is affected and the issues affecting them.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B5F80A7-D1A3-4A4B-8CDD-2FE707C10854}" type="slidenum">
              <a:rPr lang="en-US" smtClean="0"/>
              <a:t>84</a:t>
            </a:fld>
            <a:endParaRPr lang="en-US"/>
          </a:p>
        </p:txBody>
      </p:sp>
    </p:spTree>
    <p:extLst>
      <p:ext uri="{BB962C8B-B14F-4D97-AF65-F5344CB8AC3E}">
        <p14:creationId xmlns:p14="http://schemas.microsoft.com/office/powerpoint/2010/main" val="13193088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85</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86</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87</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88</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89</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90</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Amazon Ember Regular" charset="0"/>
                <a:ea typeface="+mn-ea"/>
                <a:cs typeface="+mn-cs"/>
              </a:rPr>
              <a:t>docker</a:t>
            </a:r>
            <a:r>
              <a:rPr lang="en-US" sz="1200" b="0" i="0" kern="1200" dirty="0">
                <a:solidFill>
                  <a:schemeClr val="tx1"/>
                </a:solidFill>
                <a:effectLst/>
                <a:latin typeface="Amazon Ember Regular" charset="0"/>
                <a:ea typeface="+mn-ea"/>
                <a:cs typeface="+mn-cs"/>
              </a:rPr>
              <a:t> swarm </a:t>
            </a:r>
            <a:r>
              <a:rPr lang="en-US" sz="1200" b="0" i="0" kern="1200" dirty="0" err="1">
                <a:solidFill>
                  <a:schemeClr val="tx1"/>
                </a:solidFill>
                <a:effectLst/>
                <a:latin typeface="Amazon Ember Regular" charset="0"/>
                <a:ea typeface="+mn-ea"/>
                <a:cs typeface="+mn-cs"/>
              </a:rPr>
              <a:t>init</a:t>
            </a: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cd apps/</a:t>
            </a:r>
            <a:r>
              <a:rPr lang="en-US" sz="1200" b="0" i="0" kern="1200" dirty="0" err="1">
                <a:solidFill>
                  <a:schemeClr val="tx1"/>
                </a:solidFill>
                <a:effectLst/>
                <a:latin typeface="Amazon Ember Regular" charset="0"/>
                <a:ea typeface="+mn-ea"/>
                <a:cs typeface="+mn-cs"/>
              </a:rPr>
              <a:t>docker</a:t>
            </a:r>
            <a:endParaRPr lang="en-US" sz="1200" b="0" i="0" kern="1200" dirty="0">
              <a:solidFill>
                <a:schemeClr val="tx1"/>
              </a:solidFill>
              <a:effectLst/>
              <a:latin typeface="Amazon Ember Regular" charset="0"/>
              <a:ea typeface="+mn-ea"/>
              <a:cs typeface="+mn-cs"/>
            </a:endParaRPr>
          </a:p>
          <a:p>
            <a:r>
              <a:rPr lang="en-US" sz="1200" b="0" i="0" kern="1200" dirty="0" err="1">
                <a:solidFill>
                  <a:schemeClr val="tx1"/>
                </a:solidFill>
                <a:effectLst/>
                <a:latin typeface="Amazon Ember Regular" charset="0"/>
                <a:ea typeface="+mn-ea"/>
                <a:cs typeface="+mn-cs"/>
              </a:rPr>
              <a:t>docker</a:t>
            </a:r>
            <a:r>
              <a:rPr lang="en-US" sz="1200" b="0" i="0" kern="1200" dirty="0">
                <a:solidFill>
                  <a:schemeClr val="tx1"/>
                </a:solidFill>
                <a:effectLst/>
                <a:latin typeface="Amazon Ember Regular" charset="0"/>
                <a:ea typeface="+mn-ea"/>
                <a:cs typeface="+mn-cs"/>
              </a:rPr>
              <a:t> stack deploy --compose-file </a:t>
            </a:r>
            <a:r>
              <a:rPr lang="en-US" sz="1200" b="0" i="0" kern="1200" dirty="0" err="1">
                <a:solidFill>
                  <a:schemeClr val="tx1"/>
                </a:solidFill>
                <a:effectLst/>
                <a:latin typeface="Amazon Ember Regular" charset="0"/>
                <a:ea typeface="+mn-ea"/>
                <a:cs typeface="+mn-cs"/>
              </a:rPr>
              <a:t>docker-compose.yaml</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myapp</a:t>
            </a: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curl http://localhost:8080</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Amazon Ember Regular" charset="0"/>
                <a:ea typeface="+mn-ea"/>
                <a:cs typeface="+mn-cs"/>
              </a:rPr>
              <a:t>docker</a:t>
            </a:r>
            <a:r>
              <a:rPr lang="en-US" sz="1200" b="0" i="0" kern="1200" dirty="0">
                <a:solidFill>
                  <a:schemeClr val="tx1"/>
                </a:solidFill>
                <a:effectLst/>
                <a:latin typeface="Amazon Ember Regular" charset="0"/>
                <a:ea typeface="+mn-ea"/>
                <a:cs typeface="+mn-cs"/>
              </a:rPr>
              <a:t> stack </a:t>
            </a:r>
            <a:r>
              <a:rPr lang="en-US" sz="1200" b="0" i="0" kern="1200" dirty="0" err="1">
                <a:solidFill>
                  <a:schemeClr val="tx1"/>
                </a:solidFill>
                <a:effectLst/>
                <a:latin typeface="Amazon Ember Regular" charset="0"/>
                <a:ea typeface="+mn-ea"/>
                <a:cs typeface="+mn-cs"/>
              </a:rPr>
              <a:t>rm</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myapp</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42682835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91</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92</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93</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96</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99</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103</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104</a:t>
            </a:fld>
            <a:endParaRPr lang="en-US" dirty="0"/>
          </a:p>
        </p:txBody>
      </p:sp>
    </p:spTree>
    <p:extLst>
      <p:ext uri="{BB962C8B-B14F-4D97-AF65-F5344CB8AC3E}">
        <p14:creationId xmlns:p14="http://schemas.microsoft.com/office/powerpoint/2010/main" val="18755055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105</a:t>
            </a:fld>
            <a:endParaRPr lang="en-US" dirty="0"/>
          </a:p>
        </p:txBody>
      </p:sp>
    </p:spTree>
    <p:extLst>
      <p:ext uri="{BB962C8B-B14F-4D97-AF65-F5344CB8AC3E}">
        <p14:creationId xmlns:p14="http://schemas.microsoft.com/office/powerpoint/2010/main" val="32968429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26987441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109</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14</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110</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111</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112</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114</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115</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https://github.com/awslabs/serverless-application-model/blob/develop/docs/safe_lambda_deployments.rst</a:t>
            </a:r>
          </a:p>
          <a:p>
            <a:endParaRPr lang="en-US" dirty="0">
              <a:hlinkClick r:id="rId3"/>
            </a:endParaRPr>
          </a:p>
          <a:p>
            <a:r>
              <a:rPr lang="en-US" dirty="0">
                <a:hlinkClick r:id="rId3"/>
              </a:rPr>
              <a:t>https://docs.aws.amazon.com/lambda/latest/dg/automating-updates-to-serverless-apps.html</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118</a:t>
            </a:fld>
            <a:endParaRPr lang="en-US" dirty="0"/>
          </a:p>
        </p:txBody>
      </p:sp>
    </p:spTree>
    <p:extLst>
      <p:ext uri="{BB962C8B-B14F-4D97-AF65-F5344CB8AC3E}">
        <p14:creationId xmlns:p14="http://schemas.microsoft.com/office/powerpoint/2010/main" val="22332300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121</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122</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125</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126</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15</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127</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128</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Have cluster </a:t>
            </a:r>
            <a:r>
              <a:rPr lang="en-US" sz="1200" kern="1200" dirty="0" err="1">
                <a:solidFill>
                  <a:schemeClr val="tx1"/>
                </a:solidFill>
                <a:effectLst/>
                <a:latin typeface="+mn-lt"/>
                <a:ea typeface="+mn-ea"/>
                <a:cs typeface="+mn-cs"/>
              </a:rPr>
              <a:t>mgmt</a:t>
            </a:r>
            <a:r>
              <a:rPr lang="en-US" sz="1200" kern="1200" dirty="0">
                <a:solidFill>
                  <a:schemeClr val="tx1"/>
                </a:solidFill>
                <a:effectLst/>
                <a:latin typeface="+mn-lt"/>
                <a:ea typeface="+mn-ea"/>
                <a:cs typeface="+mn-cs"/>
              </a:rPr>
              <a:t> layer where we talked about ECS as the option there. Now you can now choose at the hosting layer if you want to run your containers on EC2 or on Fargate for a more hands off managed experience. And recently we also announced EKS which is our managed k8s offering. Removes need to host k8s master.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preview right now to be used with ec2 worker nodes.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hosting can use EC2 and Fargate. Run containers without hosting ec2 instances. Can pick at each layer. EKS + Fargate is also coming soon. We also have a registry service to store container images: ECR</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13879583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4/17/18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457189"/>
            <a:r>
              <a:rPr lang="en-US" altLang="x-none" sz="70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9433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09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chemeClr val="bg2">
                    <a:lumMod val="10000"/>
                  </a:schemeClr>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2">
                    <a:lumMod val="10000"/>
                  </a:schemeClr>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342041" y="1983921"/>
            <a:ext cx="8226225" cy="2647345"/>
          </a:xfrm>
        </p:spPr>
        <p:txBody>
          <a:bodyPr lIns="0" tIns="0" rIns="0" bIns="0" anchor="t"/>
          <a:lstStyle>
            <a:lvl1pPr>
              <a:defRPr baseline="0">
                <a:solidFill>
                  <a:schemeClr val="bg2">
                    <a:lumMod val="10000"/>
                  </a:schemeClr>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990235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de Snippet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a:solidFill>
                  <a:schemeClr val="bg2">
                    <a:lumMod val="10000"/>
                  </a:schemeClr>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983921"/>
            <a:ext cx="8200050" cy="2579617"/>
          </a:xfrm>
        </p:spPr>
        <p:txBody>
          <a:bodyPr lIns="0" tIns="0" rIns="0" bIns="0"/>
          <a:lstStyle>
            <a:lvl1pPr>
              <a:defRPr baseline="0">
                <a:solidFill>
                  <a:schemeClr val="bg2">
                    <a:lumMod val="10000"/>
                  </a:schemeClr>
                </a:solidFill>
                <a:latin typeface="Amazon Ember Light"/>
                <a:cs typeface="Amazon Ember Light"/>
              </a:defRPr>
            </a:lvl1pPr>
          </a:lstStyle>
          <a:p>
            <a:r>
              <a:rPr lang="en-US" dirty="0"/>
              <a:t>lorem ipsum</a:t>
            </a:r>
          </a:p>
        </p:txBody>
      </p:sp>
      <p:sp>
        <p:nvSpPr>
          <p:cNvPr id="6" name="Content Placeholder 3"/>
          <p:cNvSpPr>
            <a:spLocks noGrp="1"/>
          </p:cNvSpPr>
          <p:nvPr>
            <p:ph sz="half" idx="11" hasCustomPrompt="1"/>
          </p:nvPr>
        </p:nvSpPr>
        <p:spPr>
          <a:xfrm>
            <a:off x="342041" y="1545908"/>
            <a:ext cx="8200051" cy="380863"/>
          </a:xfrm>
        </p:spPr>
        <p:txBody>
          <a:bodyPr lIns="0"/>
          <a:lstStyle>
            <a:lvl1pPr>
              <a:defRPr b="1" i="0" baseline="0">
                <a:solidFill>
                  <a:schemeClr val="bg2">
                    <a:lumMod val="10000"/>
                  </a:schemeClr>
                </a:solidFill>
                <a:latin typeface="Amazon Ember"/>
                <a:cs typeface="Amazon Ember"/>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01456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1"/>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 id="2147483732" r:id="rId17"/>
    <p:sldLayoutId id="2147483733" r:id="rId18"/>
    <p:sldLayoutId id="2147483734" r:id="rId19"/>
    <p:sldLayoutId id="214748373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2.tiff"/><Relationship Id="rId2" Type="http://schemas.openxmlformats.org/officeDocument/2006/relationships/image" Target="../media/image151.tiff"/><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154.png"/></Relationships>
</file>

<file path=ppt/slides/_rels/slide10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154.png"/></Relationships>
</file>

<file path=ppt/slides/_rels/slide10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8.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15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52.tiff"/><Relationship Id="rId2" Type="http://schemas.openxmlformats.org/officeDocument/2006/relationships/image" Target="../media/image151.tiff"/><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58.tiff"/><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159.tiff"/></Relationships>
</file>

<file path=ppt/slides/_rels/slide12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138.png"/></Relationships>
</file>

<file path=ppt/slides/_rels/slide126.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1.emf"/><Relationship Id="rId18" Type="http://schemas.openxmlformats.org/officeDocument/2006/relationships/image" Target="../media/image175.png"/><Relationship Id="rId3" Type="http://schemas.openxmlformats.org/officeDocument/2006/relationships/image" Target="../media/image162.emf"/><Relationship Id="rId7" Type="http://schemas.openxmlformats.org/officeDocument/2006/relationships/image" Target="../media/image166.png"/><Relationship Id="rId12" Type="http://schemas.openxmlformats.org/officeDocument/2006/relationships/image" Target="../media/image143.png"/><Relationship Id="rId17" Type="http://schemas.openxmlformats.org/officeDocument/2006/relationships/image" Target="../media/image174.png"/><Relationship Id="rId2" Type="http://schemas.openxmlformats.org/officeDocument/2006/relationships/notesSlide" Target="../notesSlides/notesSlide79.xml"/><Relationship Id="rId16" Type="http://schemas.openxmlformats.org/officeDocument/2006/relationships/image" Target="../media/image138.png"/><Relationship Id="rId20" Type="http://schemas.openxmlformats.org/officeDocument/2006/relationships/image" Target="../media/image176.png"/><Relationship Id="rId1" Type="http://schemas.openxmlformats.org/officeDocument/2006/relationships/slideLayout" Target="../slideLayouts/slideLayout6.xml"/><Relationship Id="rId6" Type="http://schemas.openxmlformats.org/officeDocument/2006/relationships/image" Target="../media/image165.emf"/><Relationship Id="rId11" Type="http://schemas.openxmlformats.org/officeDocument/2006/relationships/image" Target="../media/image170.png"/><Relationship Id="rId5" Type="http://schemas.openxmlformats.org/officeDocument/2006/relationships/image" Target="../media/image164.emf"/><Relationship Id="rId15" Type="http://schemas.openxmlformats.org/officeDocument/2006/relationships/image" Target="../media/image173.png"/><Relationship Id="rId10" Type="http://schemas.openxmlformats.org/officeDocument/2006/relationships/image" Target="../media/image169.png"/><Relationship Id="rId19" Type="http://schemas.microsoft.com/office/2007/relationships/hdphoto" Target="../media/hdphoto4.wdp"/><Relationship Id="rId4" Type="http://schemas.openxmlformats.org/officeDocument/2006/relationships/image" Target="../media/image163.emf"/><Relationship Id="rId9" Type="http://schemas.openxmlformats.org/officeDocument/2006/relationships/image" Target="../media/image168.png"/><Relationship Id="rId14" Type="http://schemas.openxmlformats.org/officeDocument/2006/relationships/image" Target="../media/image172.png"/></Relationships>
</file>

<file path=ppt/slides/_rels/slide127.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14.png"/><Relationship Id="rId7" Type="http://schemas.openxmlformats.org/officeDocument/2006/relationships/image" Target="../media/image179.png"/><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image" Target="../media/image116.png"/><Relationship Id="rId11" Type="http://schemas.openxmlformats.org/officeDocument/2006/relationships/image" Target="../media/image183.tiff"/><Relationship Id="rId5" Type="http://schemas.openxmlformats.org/officeDocument/2006/relationships/image" Target="../media/image178.png"/><Relationship Id="rId10" Type="http://schemas.openxmlformats.org/officeDocument/2006/relationships/image" Target="../media/image182.png"/><Relationship Id="rId4" Type="http://schemas.openxmlformats.org/officeDocument/2006/relationships/image" Target="../media/image177.png"/><Relationship Id="rId9" Type="http://schemas.openxmlformats.org/officeDocument/2006/relationships/image" Target="../media/image181.png"/></Relationships>
</file>

<file path=ppt/slides/_rels/slide12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4.xml"/><Relationship Id="rId5" Type="http://schemas.openxmlformats.org/officeDocument/2006/relationships/hyperlink" Target="https://aws.amazon.com/eks" TargetMode="External"/><Relationship Id="rId4" Type="http://schemas.openxmlformats.org/officeDocument/2006/relationships/hyperlink" Target="https://aws.amazon.com/serverles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tiff"/><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58.tiff"/><Relationship Id="rId4" Type="http://schemas.openxmlformats.org/officeDocument/2006/relationships/image" Target="../media/image57.png"/><Relationship Id="rId9" Type="http://schemas.openxmlformats.org/officeDocument/2006/relationships/image" Target="../media/image61.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8" Type="http://schemas.openxmlformats.org/officeDocument/2006/relationships/image" Target="../media/image70.tiff"/><Relationship Id="rId3" Type="http://schemas.openxmlformats.org/officeDocument/2006/relationships/image" Target="../media/image65.png"/><Relationship Id="rId7" Type="http://schemas.openxmlformats.org/officeDocument/2006/relationships/image" Target="../media/image69.tiff"/><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74.sv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77.pn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77.png"/><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81.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3.png"/><Relationship Id="rId7"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84.png"/><Relationship Id="rId4" Type="http://schemas.openxmlformats.org/officeDocument/2006/relationships/image" Target="../media/image65.png"/><Relationship Id="rId9" Type="http://schemas.openxmlformats.org/officeDocument/2006/relationships/image" Target="../media/image6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40.png"/><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hyperlink" Target="https://github.com/aws?q=xray-sdk" TargetMode="External"/><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aws/aws-xray-daemon" TargetMode="External"/><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8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0.png"/><Relationship Id="rId7" Type="http://schemas.openxmlformats.org/officeDocument/2006/relationships/image" Target="../media/image108.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107.png"/><Relationship Id="rId5" Type="http://schemas.microsoft.com/office/2007/relationships/hdphoto" Target="../media/hdphoto1.wdp"/><Relationship Id="rId4" Type="http://schemas.openxmlformats.org/officeDocument/2006/relationships/image" Target="../media/image106.png"/></Relationships>
</file>

<file path=ppt/slides/_rels/slide86.xml.rels><?xml version="1.0" encoding="UTF-8" standalone="yes"?>
<Relationships xmlns="http://schemas.openxmlformats.org/package/2006/relationships"><Relationship Id="rId3" Type="http://schemas.openxmlformats.org/officeDocument/2006/relationships/image" Target="../media/image109.tif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89.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128.png"/><Relationship Id="rId3" Type="http://schemas.openxmlformats.org/officeDocument/2006/relationships/image" Target="../media/image114.png"/><Relationship Id="rId21" Type="http://schemas.openxmlformats.org/officeDocument/2006/relationships/image" Target="../media/image131.tiff"/><Relationship Id="rId7" Type="http://schemas.openxmlformats.org/officeDocument/2006/relationships/image" Target="../media/image10.png"/><Relationship Id="rId12" Type="http://schemas.openxmlformats.org/officeDocument/2006/relationships/image" Target="../media/image122.png"/><Relationship Id="rId17" Type="http://schemas.openxmlformats.org/officeDocument/2006/relationships/image" Target="../media/image127.png"/><Relationship Id="rId2" Type="http://schemas.openxmlformats.org/officeDocument/2006/relationships/notesSlide" Target="../notesSlides/notesSlide58.xml"/><Relationship Id="rId16" Type="http://schemas.openxmlformats.org/officeDocument/2006/relationships/image" Target="../media/image126.tiff"/><Relationship Id="rId20" Type="http://schemas.openxmlformats.org/officeDocument/2006/relationships/image" Target="../media/image130.tiff"/><Relationship Id="rId1" Type="http://schemas.openxmlformats.org/officeDocument/2006/relationships/slideLayout" Target="../slideLayouts/slideLayout6.xml"/><Relationship Id="rId6" Type="http://schemas.openxmlformats.org/officeDocument/2006/relationships/image" Target="../media/image117.png"/><Relationship Id="rId11" Type="http://schemas.openxmlformats.org/officeDocument/2006/relationships/image" Target="../media/image121.png"/><Relationship Id="rId5" Type="http://schemas.openxmlformats.org/officeDocument/2006/relationships/image" Target="../media/image116.pn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129.png"/><Relationship Id="rId4" Type="http://schemas.openxmlformats.org/officeDocument/2006/relationships/image" Target="../media/image115.png"/><Relationship Id="rId9" Type="http://schemas.openxmlformats.org/officeDocument/2006/relationships/image" Target="../media/image119.png"/><Relationship Id="rId14" Type="http://schemas.openxmlformats.org/officeDocument/2006/relationships/image" Target="../media/image1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60.xml"/><Relationship Id="rId1" Type="http://schemas.openxmlformats.org/officeDocument/2006/relationships/slideLayout" Target="../slideLayouts/slideLayout10.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s>
</file>

<file path=ppt/slides/_rels/slide92.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61.xml"/><Relationship Id="rId1" Type="http://schemas.openxmlformats.org/officeDocument/2006/relationships/slideLayout" Target="../slideLayouts/slideLayout10.xml"/><Relationship Id="rId6" Type="http://schemas.openxmlformats.org/officeDocument/2006/relationships/image" Target="../media/image144.pn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2.tiff"/><Relationship Id="rId9" Type="http://schemas.openxmlformats.org/officeDocument/2006/relationships/image" Target="../media/image147.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50.tiff"/><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p>
          <a:p>
            <a:r>
              <a:rPr lang="en-US" sz="3600" dirty="0"/>
              <a:t>using AWS Compute</a:t>
            </a:r>
          </a:p>
        </p:txBody>
      </p:sp>
      <p:sp>
        <p:nvSpPr>
          <p:cNvPr id="7" name="TextBox 6"/>
          <p:cNvSpPr txBox="1"/>
          <p:nvPr/>
        </p:nvSpPr>
        <p:spPr>
          <a:xfrm>
            <a:off x="487898" y="2872111"/>
            <a:ext cx="3482969" cy="1631216"/>
          </a:xfrm>
          <a:prstGeom prst="rect">
            <a:avLst/>
          </a:prstGeom>
          <a:noFill/>
        </p:spPr>
        <p:txBody>
          <a:bodyPr wrap="square" rtlCol="0">
            <a:spAutoFit/>
          </a:bodyPr>
          <a:lstStyle/>
          <a:p>
            <a:r>
              <a:rPr lang="en-US" sz="20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Gupta</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Principal Technologist</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argu@amazon.com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
        <p:nvSpPr>
          <p:cNvPr id="9" name="TextBox 8">
            <a:extLst>
              <a:ext uri="{FF2B5EF4-FFF2-40B4-BE49-F238E27FC236}">
                <a16:creationId xmlns:a16="http://schemas.microsoft.com/office/drawing/2014/main" id="{21EB78A7-66B3-EF44-990C-3B48C65E562E}"/>
              </a:ext>
            </a:extLst>
          </p:cNvPr>
          <p:cNvSpPr txBox="1"/>
          <p:nvPr/>
        </p:nvSpPr>
        <p:spPr>
          <a:xfrm>
            <a:off x="4458765" y="2885778"/>
            <a:ext cx="3482969" cy="1631216"/>
          </a:xfrm>
          <a:prstGeom prst="rect">
            <a:avLst/>
          </a:prstGeom>
          <a:noFill/>
        </p:spPr>
        <p:txBody>
          <a:bodyPr wrap="square" rtlCol="0">
            <a:spAutoFit/>
          </a:bodyPr>
          <a:lstStyle/>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 Jernigan</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 Advocate</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tfj@amazon.com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tiffanyfayj</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tiffanyfj</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a:extLst>
              <a:ext uri="{FF2B5EF4-FFF2-40B4-BE49-F238E27FC236}">
                <a16:creationId xmlns:a16="http://schemas.microsoft.com/office/drawing/2014/main" id="{1C6E826C-5182-304C-BFAA-99E587FB9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592" y="3593386"/>
            <a:ext cx="216000" cy="152400"/>
          </a:xfrm>
          <a:prstGeom prst="rect">
            <a:avLst/>
          </a:prstGeom>
        </p:spPr>
      </p:pic>
      <p:pic>
        <p:nvPicPr>
          <p:cNvPr id="14" name="Picture 13">
            <a:extLst>
              <a:ext uri="{FF2B5EF4-FFF2-40B4-BE49-F238E27FC236}">
                <a16:creationId xmlns:a16="http://schemas.microsoft.com/office/drawing/2014/main" id="{2CCDB5A6-0D23-8145-9C00-C73BC9D5E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592" y="4206557"/>
            <a:ext cx="216000" cy="152400"/>
          </a:xfrm>
          <a:prstGeom prst="rect">
            <a:avLst/>
          </a:prstGeom>
        </p:spPr>
      </p:pic>
      <p:pic>
        <p:nvPicPr>
          <p:cNvPr id="15" name="Picture 14">
            <a:extLst>
              <a:ext uri="{FF2B5EF4-FFF2-40B4-BE49-F238E27FC236}">
                <a16:creationId xmlns:a16="http://schemas.microsoft.com/office/drawing/2014/main" id="{E30D0A66-D61C-D041-8CF4-FD9D2D834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592" y="3899971"/>
            <a:ext cx="216000" cy="1524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5BE1-69E5-1449-8A4F-5DDD95B99A6F}"/>
              </a:ext>
            </a:extLst>
          </p:cNvPr>
          <p:cNvSpPr>
            <a:spLocks noGrp="1"/>
          </p:cNvSpPr>
          <p:nvPr>
            <p:ph type="title"/>
          </p:nvPr>
        </p:nvSpPr>
        <p:spPr/>
        <p:txBody>
          <a:bodyPr/>
          <a:lstStyle/>
          <a:p>
            <a:r>
              <a:rPr lang="en-US" dirty="0"/>
              <a:t>Microservices using AWS Lambda</a:t>
            </a:r>
          </a:p>
        </p:txBody>
      </p:sp>
      <p:pic>
        <p:nvPicPr>
          <p:cNvPr id="4" name="Picture 3">
            <a:extLst>
              <a:ext uri="{FF2B5EF4-FFF2-40B4-BE49-F238E27FC236}">
                <a16:creationId xmlns:a16="http://schemas.microsoft.com/office/drawing/2014/main" id="{B081B7DD-6971-A045-B961-7C03B2EF46B9}"/>
              </a:ext>
            </a:extLst>
          </p:cNvPr>
          <p:cNvPicPr>
            <a:picLocks noChangeAspect="1"/>
          </p:cNvPicPr>
          <p:nvPr/>
        </p:nvPicPr>
        <p:blipFill>
          <a:blip r:embed="rId2"/>
          <a:stretch>
            <a:fillRect/>
          </a:stretch>
        </p:blipFill>
        <p:spPr>
          <a:xfrm>
            <a:off x="2893085" y="2113171"/>
            <a:ext cx="779592" cy="810164"/>
          </a:xfrm>
          <a:prstGeom prst="rect">
            <a:avLst/>
          </a:prstGeom>
        </p:spPr>
      </p:pic>
      <p:pic>
        <p:nvPicPr>
          <p:cNvPr id="5" name="Picture 4">
            <a:extLst>
              <a:ext uri="{FF2B5EF4-FFF2-40B4-BE49-F238E27FC236}">
                <a16:creationId xmlns:a16="http://schemas.microsoft.com/office/drawing/2014/main" id="{37F27572-C4F5-894E-81F0-4622195CA19C}"/>
              </a:ext>
            </a:extLst>
          </p:cNvPr>
          <p:cNvPicPr>
            <a:picLocks noChangeAspect="1"/>
          </p:cNvPicPr>
          <p:nvPr/>
        </p:nvPicPr>
        <p:blipFill>
          <a:blip r:embed="rId3"/>
          <a:stretch>
            <a:fillRect/>
          </a:stretch>
        </p:blipFill>
        <p:spPr>
          <a:xfrm>
            <a:off x="1502075" y="2116287"/>
            <a:ext cx="683952" cy="823942"/>
          </a:xfrm>
          <a:prstGeom prst="rect">
            <a:avLst/>
          </a:prstGeom>
        </p:spPr>
      </p:pic>
      <p:pic>
        <p:nvPicPr>
          <p:cNvPr id="6" name="Picture 5">
            <a:extLst>
              <a:ext uri="{FF2B5EF4-FFF2-40B4-BE49-F238E27FC236}">
                <a16:creationId xmlns:a16="http://schemas.microsoft.com/office/drawing/2014/main" id="{0DA22FB6-D4B1-3146-AD91-BE898B4992CB}"/>
              </a:ext>
            </a:extLst>
          </p:cNvPr>
          <p:cNvPicPr>
            <a:picLocks noChangeAspect="1"/>
          </p:cNvPicPr>
          <p:nvPr/>
        </p:nvPicPr>
        <p:blipFill>
          <a:blip r:embed="rId2"/>
          <a:stretch>
            <a:fillRect/>
          </a:stretch>
        </p:blipFill>
        <p:spPr>
          <a:xfrm>
            <a:off x="6461545" y="1221595"/>
            <a:ext cx="779592" cy="810164"/>
          </a:xfrm>
          <a:prstGeom prst="rect">
            <a:avLst/>
          </a:prstGeom>
        </p:spPr>
      </p:pic>
      <p:pic>
        <p:nvPicPr>
          <p:cNvPr id="7" name="Picture 6">
            <a:extLst>
              <a:ext uri="{FF2B5EF4-FFF2-40B4-BE49-F238E27FC236}">
                <a16:creationId xmlns:a16="http://schemas.microsoft.com/office/drawing/2014/main" id="{E7F0392B-6840-CF4A-86C7-FA8A94147307}"/>
              </a:ext>
            </a:extLst>
          </p:cNvPr>
          <p:cNvPicPr>
            <a:picLocks noChangeAspect="1"/>
          </p:cNvPicPr>
          <p:nvPr/>
        </p:nvPicPr>
        <p:blipFill>
          <a:blip r:embed="rId3"/>
          <a:stretch>
            <a:fillRect/>
          </a:stretch>
        </p:blipFill>
        <p:spPr>
          <a:xfrm>
            <a:off x="5070535" y="1214706"/>
            <a:ext cx="683952" cy="823942"/>
          </a:xfrm>
          <a:prstGeom prst="rect">
            <a:avLst/>
          </a:prstGeom>
        </p:spPr>
      </p:pic>
      <p:pic>
        <p:nvPicPr>
          <p:cNvPr id="8" name="Picture 7">
            <a:extLst>
              <a:ext uri="{FF2B5EF4-FFF2-40B4-BE49-F238E27FC236}">
                <a16:creationId xmlns:a16="http://schemas.microsoft.com/office/drawing/2014/main" id="{ED4322EA-74AE-D147-A882-BF6AB3CA2190}"/>
              </a:ext>
            </a:extLst>
          </p:cNvPr>
          <p:cNvPicPr>
            <a:picLocks noChangeAspect="1"/>
          </p:cNvPicPr>
          <p:nvPr/>
        </p:nvPicPr>
        <p:blipFill>
          <a:blip r:embed="rId2"/>
          <a:stretch>
            <a:fillRect/>
          </a:stretch>
        </p:blipFill>
        <p:spPr>
          <a:xfrm>
            <a:off x="6461545" y="3047519"/>
            <a:ext cx="779592" cy="810164"/>
          </a:xfrm>
          <a:prstGeom prst="rect">
            <a:avLst/>
          </a:prstGeom>
        </p:spPr>
      </p:pic>
      <p:pic>
        <p:nvPicPr>
          <p:cNvPr id="10" name="Picture 9">
            <a:extLst>
              <a:ext uri="{FF2B5EF4-FFF2-40B4-BE49-F238E27FC236}">
                <a16:creationId xmlns:a16="http://schemas.microsoft.com/office/drawing/2014/main" id="{872D788A-D80E-124C-8F6D-A972F0D2BD29}"/>
              </a:ext>
            </a:extLst>
          </p:cNvPr>
          <p:cNvPicPr>
            <a:picLocks noChangeAspect="1"/>
          </p:cNvPicPr>
          <p:nvPr/>
        </p:nvPicPr>
        <p:blipFill>
          <a:blip r:embed="rId3"/>
          <a:stretch>
            <a:fillRect/>
          </a:stretch>
        </p:blipFill>
        <p:spPr>
          <a:xfrm>
            <a:off x="5070535" y="3040630"/>
            <a:ext cx="683952" cy="823942"/>
          </a:xfrm>
          <a:prstGeom prst="rect">
            <a:avLst/>
          </a:prstGeom>
        </p:spPr>
      </p:pic>
      <p:cxnSp>
        <p:nvCxnSpPr>
          <p:cNvPr id="11" name="Elbow Connector 10">
            <a:extLst>
              <a:ext uri="{FF2B5EF4-FFF2-40B4-BE49-F238E27FC236}">
                <a16:creationId xmlns:a16="http://schemas.microsoft.com/office/drawing/2014/main" id="{3BC80C08-46EE-ED4A-A05F-B3FE76BB6034}"/>
              </a:ext>
            </a:extLst>
          </p:cNvPr>
          <p:cNvCxnSpPr>
            <a:endCxn id="10" idx="1"/>
          </p:cNvCxnSpPr>
          <p:nvPr/>
        </p:nvCxnSpPr>
        <p:spPr>
          <a:xfrm>
            <a:off x="3672677" y="2527540"/>
            <a:ext cx="1397858" cy="92506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AF32DD51-48F6-6549-BE0A-3CDBA38E9CF5}"/>
              </a:ext>
            </a:extLst>
          </p:cNvPr>
          <p:cNvCxnSpPr>
            <a:stCxn id="4" idx="3"/>
            <a:endCxn id="7" idx="1"/>
          </p:cNvCxnSpPr>
          <p:nvPr/>
        </p:nvCxnSpPr>
        <p:spPr>
          <a:xfrm flipV="1">
            <a:off x="3672677" y="1626677"/>
            <a:ext cx="1397858" cy="89157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701EA4A-8758-274A-A4EF-A91A7A0135D9}"/>
              </a:ext>
            </a:extLst>
          </p:cNvPr>
          <p:cNvCxnSpPr>
            <a:stCxn id="5" idx="3"/>
            <a:endCxn id="4" idx="1"/>
          </p:cNvCxnSpPr>
          <p:nvPr/>
        </p:nvCxnSpPr>
        <p:spPr>
          <a:xfrm flipV="1">
            <a:off x="2186027" y="2518253"/>
            <a:ext cx="707058" cy="10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BE1DE10-828A-D54D-A0CB-3848AB566349}"/>
              </a:ext>
            </a:extLst>
          </p:cNvPr>
          <p:cNvCxnSpPr>
            <a:stCxn id="7" idx="3"/>
            <a:endCxn id="6" idx="1"/>
          </p:cNvCxnSpPr>
          <p:nvPr/>
        </p:nvCxnSpPr>
        <p:spPr>
          <a:xfrm>
            <a:off x="5754487" y="1626677"/>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C95D816-C6AD-714D-9224-F434CCE77D29}"/>
              </a:ext>
            </a:extLst>
          </p:cNvPr>
          <p:cNvCxnSpPr>
            <a:stCxn id="10" idx="3"/>
            <a:endCxn id="8" idx="1"/>
          </p:cNvCxnSpPr>
          <p:nvPr/>
        </p:nvCxnSpPr>
        <p:spPr>
          <a:xfrm>
            <a:off x="5754487" y="3452601"/>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E8104D88-F6D1-4445-B7D9-44DFAC3E5026}"/>
              </a:ext>
            </a:extLst>
          </p:cNvPr>
          <p:cNvSpPr txBox="1"/>
          <p:nvPr/>
        </p:nvSpPr>
        <p:spPr>
          <a:xfrm>
            <a:off x="1287709" y="1753844"/>
            <a:ext cx="1124026"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D0214D65-0563-B646-BAE6-B6C77E5EDD5D}"/>
              </a:ext>
            </a:extLst>
          </p:cNvPr>
          <p:cNvSpPr txBox="1"/>
          <p:nvPr/>
        </p:nvSpPr>
        <p:spPr>
          <a:xfrm>
            <a:off x="4850498" y="830772"/>
            <a:ext cx="117692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
        <p:nvSpPr>
          <p:cNvPr id="18" name="TextBox 17">
            <a:extLst>
              <a:ext uri="{FF2B5EF4-FFF2-40B4-BE49-F238E27FC236}">
                <a16:creationId xmlns:a16="http://schemas.microsoft.com/office/drawing/2014/main" id="{6AAC758A-D958-F440-8B78-8D7FFBD0A617}"/>
              </a:ext>
            </a:extLst>
          </p:cNvPr>
          <p:cNvSpPr txBox="1"/>
          <p:nvPr/>
        </p:nvSpPr>
        <p:spPr>
          <a:xfrm>
            <a:off x="4903397" y="3857683"/>
            <a:ext cx="1223412"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/names/1</a:t>
            </a:r>
          </a:p>
        </p:txBody>
      </p:sp>
      <p:sp>
        <p:nvSpPr>
          <p:cNvPr id="19" name="TextBox 18">
            <a:extLst>
              <a:ext uri="{FF2B5EF4-FFF2-40B4-BE49-F238E27FC236}">
                <a16:creationId xmlns:a16="http://schemas.microsoft.com/office/drawing/2014/main" id="{7BBCDD95-67D4-BE42-BA8B-95890EA97ACC}"/>
              </a:ext>
            </a:extLst>
          </p:cNvPr>
          <p:cNvSpPr txBox="1"/>
          <p:nvPr/>
        </p:nvSpPr>
        <p:spPr>
          <a:xfrm>
            <a:off x="2811638" y="2931861"/>
            <a:ext cx="1015021" cy="369332"/>
          </a:xfrm>
          <a:prstGeom prst="rect">
            <a:avLst/>
          </a:prstGeom>
          <a:noFill/>
        </p:spPr>
        <p:txBody>
          <a:bodyPr wrap="none" rtlCol="0">
            <a:spAutoFit/>
          </a:bodyPr>
          <a:lstStyle/>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B5DC2A3F-0810-9842-A917-8A7D5A708B44}"/>
              </a:ext>
            </a:extLst>
          </p:cNvPr>
          <p:cNvSpPr txBox="1"/>
          <p:nvPr/>
        </p:nvSpPr>
        <p:spPr>
          <a:xfrm>
            <a:off x="6461545" y="3856017"/>
            <a:ext cx="77136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a:t>
            </a:r>
          </a:p>
        </p:txBody>
      </p:sp>
      <p:sp>
        <p:nvSpPr>
          <p:cNvPr id="21" name="TextBox 20">
            <a:extLst>
              <a:ext uri="{FF2B5EF4-FFF2-40B4-BE49-F238E27FC236}">
                <a16:creationId xmlns:a16="http://schemas.microsoft.com/office/drawing/2014/main" id="{B7F9B3BA-8E7D-F542-BF1E-99CCD11CAD18}"/>
              </a:ext>
            </a:extLst>
          </p:cNvPr>
          <p:cNvSpPr txBox="1"/>
          <p:nvPr/>
        </p:nvSpPr>
        <p:spPr>
          <a:xfrm>
            <a:off x="6344078" y="2038648"/>
            <a:ext cx="1067921"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Tree>
    <p:extLst>
      <p:ext uri="{BB962C8B-B14F-4D97-AF65-F5344CB8AC3E}">
        <p14:creationId xmlns:p14="http://schemas.microsoft.com/office/powerpoint/2010/main" val="352651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p:txBody>
      </p:sp>
    </p:spTree>
    <p:extLst>
      <p:ext uri="{BB962C8B-B14F-4D97-AF65-F5344CB8AC3E}">
        <p14:creationId xmlns:p14="http://schemas.microsoft.com/office/powerpoint/2010/main" val="130809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Tree>
    <p:extLst>
      <p:ext uri="{BB962C8B-B14F-4D97-AF65-F5344CB8AC3E}">
        <p14:creationId xmlns:p14="http://schemas.microsoft.com/office/powerpoint/2010/main" val="1024387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
        <p:nvSpPr>
          <p:cNvPr id="39" name="Cross 38">
            <a:extLst>
              <a:ext uri="{FF2B5EF4-FFF2-40B4-BE49-F238E27FC236}">
                <a16:creationId xmlns:a16="http://schemas.microsoft.com/office/drawing/2014/main" id="{02374656-1CE3-DD40-9C11-7B22B434A136}"/>
              </a:ext>
            </a:extLst>
          </p:cNvPr>
          <p:cNvSpPr/>
          <p:nvPr/>
        </p:nvSpPr>
        <p:spPr>
          <a:xfrm rot="2700000">
            <a:off x="1810409" y="26606"/>
            <a:ext cx="5258062" cy="5258062"/>
          </a:xfrm>
          <a:prstGeom prst="plus">
            <a:avLst>
              <a:gd name="adj" fmla="val 4568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3360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Lambda based “</a:t>
            </a:r>
            <a:r>
              <a:rPr lang="en-US" dirty="0" err="1"/>
              <a:t>nano</a:t>
            </a:r>
            <a:r>
              <a:rPr lang="en-US" dirty="0"/>
              <a:t>-services”</a:t>
            </a:r>
          </a:p>
        </p:txBody>
      </p:sp>
      <p:sp>
        <p:nvSpPr>
          <p:cNvPr id="77" name="Content Placeholder 2"/>
          <p:cNvSpPr txBox="1">
            <a:spLocks/>
          </p:cNvSpPr>
          <p:nvPr/>
        </p:nvSpPr>
        <p:spPr>
          <a:xfrm>
            <a:off x="1889880"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78" name="Content Placeholder 2"/>
          <p:cNvSpPr txBox="1">
            <a:spLocks/>
          </p:cNvSpPr>
          <p:nvPr/>
        </p:nvSpPr>
        <p:spPr>
          <a:xfrm>
            <a:off x="4822578"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LAMBDA PER HTTP METHOD</a:t>
            </a:r>
            <a:endParaRPr lang="en-US" sz="1400" b="1" dirty="0">
              <a:solidFill>
                <a:schemeClr val="bg1"/>
              </a:solidFill>
            </a:endParaRP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420407" cy="2307455"/>
            <a:chOff x="2137612" y="2206197"/>
            <a:chExt cx="3227208" cy="3076607"/>
          </a:xfrm>
        </p:grpSpPr>
        <p:cxnSp>
          <p:nvCxnSpPr>
            <p:cNvPr id="112" name="Straight Connector 111"/>
            <p:cNvCxnSpPr>
              <a:cxnSpLocks/>
            </p:cNvCxnSpPr>
            <p:nvPr/>
          </p:nvCxnSpPr>
          <p:spPr>
            <a:xfrm flipV="1">
              <a:off x="2137612" y="3748535"/>
              <a:ext cx="3227208" cy="37613"/>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pic>
        <p:nvPicPr>
          <p:cNvPr id="41" name="Picture 40"/>
          <p:cNvPicPr>
            <a:picLocks noChangeAspect="1"/>
          </p:cNvPicPr>
          <p:nvPr/>
        </p:nvPicPr>
        <p:blipFill>
          <a:blip r:embed="rId4">
            <a:extLst>
              <a:ext uri="{BEBA8EAE-BF5A-486C-A8C5-ECC9F3942E4B}">
                <a14:imgProps xmlns:a14="http://schemas.microsoft.com/office/drawing/2010/main">
                  <a14:imgLayer r:embed="rId5">
                    <a14:imgEffect>
                      <a14:colorTemperature colorTemp="5709"/>
                    </a14:imgEffect>
                    <a14:imgEffect>
                      <a14:saturation sat="348000"/>
                    </a14:imgEffect>
                    <a14:imgEffect>
                      <a14:brightnessContrast bright="10000" contrast="-17000"/>
                    </a14:imgEffect>
                  </a14:imgLayer>
                </a14:imgProps>
              </a:ext>
            </a:extLst>
          </a:blip>
          <a:stretch>
            <a:fillRect/>
          </a:stretch>
        </p:blipFill>
        <p:spPr>
          <a:xfrm>
            <a:off x="4822578" y="1512215"/>
            <a:ext cx="3258151" cy="3251648"/>
          </a:xfrm>
          <a:prstGeom prst="rect">
            <a:avLst/>
          </a:prstGeom>
        </p:spPr>
      </p:pic>
      <p:sp>
        <p:nvSpPr>
          <p:cNvPr id="7" name="Freeform 6"/>
          <p:cNvSpPr/>
          <p:nvPr/>
        </p:nvSpPr>
        <p:spPr>
          <a:xfrm>
            <a:off x="3858768" y="2147554"/>
            <a:ext cx="2093976" cy="997982"/>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5" name="Freeform 44"/>
          <p:cNvSpPr/>
          <p:nvPr/>
        </p:nvSpPr>
        <p:spPr>
          <a:xfrm>
            <a:off x="3857778" y="2338471"/>
            <a:ext cx="1697036" cy="80258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6" name="Freeform 45"/>
          <p:cNvSpPr/>
          <p:nvPr/>
        </p:nvSpPr>
        <p:spPr>
          <a:xfrm>
            <a:off x="3848659" y="2734055"/>
            <a:ext cx="1521647" cy="41692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7" name="Freeform 46"/>
          <p:cNvSpPr/>
          <p:nvPr/>
        </p:nvSpPr>
        <p:spPr>
          <a:xfrm>
            <a:off x="3855360" y="2572270"/>
            <a:ext cx="1959370" cy="569337"/>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 name="Freeform 7"/>
          <p:cNvSpPr/>
          <p:nvPr/>
        </p:nvSpPr>
        <p:spPr>
          <a:xfrm>
            <a:off x="3840480" y="3163824"/>
            <a:ext cx="1714334" cy="788215"/>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9" name="Freeform 48"/>
          <p:cNvSpPr/>
          <p:nvPr/>
        </p:nvSpPr>
        <p:spPr>
          <a:xfrm>
            <a:off x="3838706" y="3168999"/>
            <a:ext cx="1531600" cy="379059"/>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0" name="Freeform 49"/>
          <p:cNvSpPr/>
          <p:nvPr/>
        </p:nvSpPr>
        <p:spPr>
          <a:xfrm>
            <a:off x="3866369" y="3184983"/>
            <a:ext cx="1865177" cy="542574"/>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 name="TextBox 2">
            <a:extLst>
              <a:ext uri="{FF2B5EF4-FFF2-40B4-BE49-F238E27FC236}">
                <a16:creationId xmlns:a16="http://schemas.microsoft.com/office/drawing/2014/main" id="{72C4C2AB-21CD-4545-84F7-E3036A4A949A}"/>
              </a:ext>
            </a:extLst>
          </p:cNvPr>
          <p:cNvSpPr txBox="1"/>
          <p:nvPr/>
        </p:nvSpPr>
        <p:spPr>
          <a:xfrm>
            <a:off x="1714500" y="3406140"/>
            <a:ext cx="184731" cy="369332"/>
          </a:xfrm>
          <a:prstGeom prst="rect">
            <a:avLst/>
          </a:prstGeom>
          <a:noFill/>
          <a:ln>
            <a:solidFill>
              <a:schemeClr val="bg1"/>
            </a:solidFill>
          </a:ln>
        </p:spPr>
        <p:txBody>
          <a:bodyPr wrap="none" rtlCol="0">
            <a:spAutoFit/>
          </a:bodyPr>
          <a:lstStyle/>
          <a:p>
            <a:endParaRPr lang="en-US" dirty="0">
              <a:solidFill>
                <a:schemeClr val="bg1"/>
              </a:solidFill>
            </a:endParaRPr>
          </a:p>
        </p:txBody>
      </p:sp>
    </p:spTree>
    <p:extLst>
      <p:ext uri="{BB962C8B-B14F-4D97-AF65-F5344CB8AC3E}">
        <p14:creationId xmlns:p14="http://schemas.microsoft.com/office/powerpoint/2010/main" val="2647429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E2089-9481-D743-879A-E32D93A004B3}"/>
              </a:ext>
            </a:extLst>
          </p:cNvPr>
          <p:cNvSpPr>
            <a:spLocks noGrp="1"/>
          </p:cNvSpPr>
          <p:nvPr>
            <p:ph type="title"/>
          </p:nvPr>
        </p:nvSpPr>
        <p:spPr/>
        <p:txBody>
          <a:bodyPr/>
          <a:lstStyle/>
          <a:p>
            <a:r>
              <a:rPr lang="en-US" dirty="0"/>
              <a:t>Lambda Best Practices</a:t>
            </a:r>
          </a:p>
        </p:txBody>
      </p:sp>
      <p:sp>
        <p:nvSpPr>
          <p:cNvPr id="3" name="Content Placeholder 2">
            <a:extLst>
              <a:ext uri="{FF2B5EF4-FFF2-40B4-BE49-F238E27FC236}">
                <a16:creationId xmlns:a16="http://schemas.microsoft.com/office/drawing/2014/main" id="{58469F3B-6011-1347-AF90-288C5C010101}"/>
              </a:ext>
            </a:extLst>
          </p:cNvPr>
          <p:cNvSpPr>
            <a:spLocks noGrp="1"/>
          </p:cNvSpPr>
          <p:nvPr>
            <p:ph idx="1"/>
          </p:nvPr>
        </p:nvSpPr>
        <p:spPr/>
        <p:txBody>
          <a:bodyPr/>
          <a:lstStyle/>
          <a:p>
            <a:pPr marL="342900" indent="-342900">
              <a:buFont typeface="Arial" panose="020B0604020202020204" pitchFamily="34" charset="0"/>
              <a:buChar char="•"/>
            </a:pPr>
            <a:r>
              <a:rPr lang="en-US" dirty="0"/>
              <a:t>Do handlers share code?</a:t>
            </a:r>
          </a:p>
          <a:p>
            <a:pPr marL="1085850" lvl="1" indent="-342900">
              <a:buFont typeface="Arial" panose="020B0604020202020204" pitchFamily="34" charset="0"/>
              <a:buChar char="•"/>
            </a:pPr>
            <a:r>
              <a:rPr lang="en-US" dirty="0"/>
              <a:t>Split them into their own Lambda functions</a:t>
            </a:r>
          </a:p>
          <a:p>
            <a:pPr marL="1085850" lvl="1" indent="-342900">
              <a:buFont typeface="Arial" panose="020B0604020202020204" pitchFamily="34" charset="0"/>
              <a:buChar char="•"/>
            </a:pPr>
            <a:r>
              <a:rPr lang="en-US" dirty="0"/>
              <a:t>Use language-specific packages to share code</a:t>
            </a:r>
          </a:p>
          <a:p>
            <a:pPr marL="342900" indent="-342900">
              <a:buFont typeface="Arial" panose="020B0604020202020204" pitchFamily="34" charset="0"/>
              <a:buChar char="•"/>
            </a:pPr>
            <a:r>
              <a:rPr lang="en-US" dirty="0"/>
              <a:t>Do functions share event sources?</a:t>
            </a:r>
          </a:p>
          <a:p>
            <a:pPr marL="1085850" lvl="1" indent="-342900">
              <a:buFont typeface="Arial" panose="020B0604020202020204" pitchFamily="34" charset="0"/>
              <a:buChar char="•"/>
            </a:pPr>
            <a:r>
              <a:rPr lang="en-US" dirty="0"/>
              <a:t>Split them in own code repos, with own SAM files</a:t>
            </a:r>
          </a:p>
          <a:p>
            <a:pPr marL="342900" indent="-342900">
              <a:buFont typeface="Arial" panose="020B0604020202020204" pitchFamily="34" charset="0"/>
              <a:buChar char="•"/>
            </a:pPr>
            <a:r>
              <a:rPr lang="en-US" dirty="0"/>
              <a:t>Locally validate SAM files before commit</a:t>
            </a:r>
          </a:p>
          <a:p>
            <a:pPr marL="1085850" lvl="1" indent="-342900">
              <a:buFont typeface="Arial" panose="020B0604020202020204" pitchFamily="34" charset="0"/>
              <a:buChar char="•"/>
            </a:pPr>
            <a:r>
              <a:rPr lang="en-US" dirty="0"/>
              <a:t>Again in CI/CD process</a:t>
            </a:r>
          </a:p>
        </p:txBody>
      </p:sp>
    </p:spTree>
    <p:extLst>
      <p:ext uri="{BB962C8B-B14F-4D97-AF65-F5344CB8AC3E}">
        <p14:creationId xmlns:p14="http://schemas.microsoft.com/office/powerpoint/2010/main" val="323707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94700" y="2355403"/>
            <a:ext cx="2025213" cy="73336"/>
          </a:xfrm>
          <a:prstGeom prst="roundRect">
            <a:avLst/>
          </a:prstGeom>
          <a:solidFill>
            <a:srgbClr val="00B0F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ounded Rectangle 4"/>
          <p:cNvSpPr/>
          <p:nvPr/>
        </p:nvSpPr>
        <p:spPr>
          <a:xfrm>
            <a:off x="2507794" y="2355403"/>
            <a:ext cx="2025213" cy="73336"/>
          </a:xfrm>
          <a:prstGeom prst="roundRect">
            <a:avLst/>
          </a:prstGeom>
          <a:solidFill>
            <a:schemeClr val="accent2">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a:off x="4520892" y="2355403"/>
            <a:ext cx="2025213" cy="73336"/>
          </a:xfrm>
          <a:prstGeom prst="roundRect">
            <a:avLst/>
          </a:prstGeom>
          <a:solidFill>
            <a:srgbClr val="7030A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le 6"/>
          <p:cNvSpPr/>
          <p:nvPr/>
        </p:nvSpPr>
        <p:spPr>
          <a:xfrm>
            <a:off x="6544621" y="2355403"/>
            <a:ext cx="1759407" cy="73336"/>
          </a:xfrm>
          <a:prstGeom prst="roundRect">
            <a:avLst/>
          </a:prstGeom>
          <a:solidFill>
            <a:schemeClr val="accent4">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136938" y="1464691"/>
            <a:ext cx="2287806" cy="830997"/>
          </a:xfrm>
          <a:prstGeom prst="rect">
            <a:avLst/>
          </a:prstGeom>
        </p:spPr>
        <p:txBody>
          <a:bodyPr wrap="none">
            <a:spAutoFit/>
          </a:bodyPr>
          <a:lstStyle/>
          <a:p>
            <a:pPr lvl="1"/>
            <a:r>
              <a:rPr lang="en-US" sz="2400" dirty="0">
                <a:solidFill>
                  <a:schemeClr val="bg1"/>
                </a:solidFill>
              </a:rPr>
              <a:t>Bootstrap</a:t>
            </a:r>
          </a:p>
          <a:p>
            <a:pPr lvl="1"/>
            <a:r>
              <a:rPr lang="en-US" sz="2400" dirty="0">
                <a:solidFill>
                  <a:schemeClr val="bg1"/>
                </a:solidFill>
              </a:rPr>
              <a:t>the </a:t>
            </a:r>
            <a:r>
              <a:rPr lang="en-US" sz="2400" b="1" dirty="0">
                <a:solidFill>
                  <a:schemeClr val="accent1"/>
                </a:solidFill>
              </a:rPr>
              <a:t>runtime</a:t>
            </a:r>
          </a:p>
        </p:txBody>
      </p:sp>
      <p:sp>
        <p:nvSpPr>
          <p:cNvPr id="10" name="Rectangle 9"/>
          <p:cNvSpPr/>
          <p:nvPr/>
        </p:nvSpPr>
        <p:spPr>
          <a:xfrm>
            <a:off x="6255069" y="1464692"/>
            <a:ext cx="2048959" cy="830997"/>
          </a:xfrm>
          <a:prstGeom prst="rect">
            <a:avLst/>
          </a:prstGeom>
        </p:spPr>
        <p:txBody>
          <a:bodyPr wrap="none">
            <a:spAutoFit/>
          </a:bodyPr>
          <a:lstStyle/>
          <a:p>
            <a:pPr lvl="1"/>
            <a:r>
              <a:rPr lang="en-US" sz="2400" dirty="0">
                <a:solidFill>
                  <a:schemeClr val="bg1"/>
                </a:solidFill>
              </a:rPr>
              <a:t>Start your</a:t>
            </a:r>
          </a:p>
          <a:p>
            <a:pPr lvl="1"/>
            <a:r>
              <a:rPr lang="en-US" sz="2400" b="1" dirty="0">
                <a:solidFill>
                  <a:schemeClr val="accent1"/>
                </a:solidFill>
              </a:rPr>
              <a:t>code</a:t>
            </a:r>
          </a:p>
        </p:txBody>
      </p:sp>
      <p:sp>
        <p:nvSpPr>
          <p:cNvPr id="12" name="Title 1"/>
          <p:cNvSpPr>
            <a:spLocks noGrp="1"/>
          </p:cNvSpPr>
          <p:nvPr>
            <p:ph type="title"/>
          </p:nvPr>
        </p:nvSpPr>
        <p:spPr>
          <a:xfrm>
            <a:off x="336789" y="114936"/>
            <a:ext cx="8205304" cy="545741"/>
          </a:xfrm>
        </p:spPr>
        <p:txBody>
          <a:bodyPr/>
          <a:lstStyle/>
          <a:p>
            <a:r>
              <a:rPr lang="en-US" dirty="0"/>
              <a:t>Function Lifecycle</a:t>
            </a:r>
          </a:p>
        </p:txBody>
      </p:sp>
      <p:sp>
        <p:nvSpPr>
          <p:cNvPr id="15" name="Rectangle 14"/>
          <p:cNvSpPr/>
          <p:nvPr/>
        </p:nvSpPr>
        <p:spPr>
          <a:xfrm>
            <a:off x="548886" y="2550981"/>
            <a:ext cx="3253313" cy="646331"/>
          </a:xfrm>
          <a:prstGeom prst="rect">
            <a:avLst/>
          </a:prstGeom>
        </p:spPr>
        <p:txBody>
          <a:bodyPr wrap="square">
            <a:spAutoFit/>
          </a:bodyPr>
          <a:lstStyle/>
          <a:p>
            <a:pPr lvl="1" algn="ctr"/>
            <a:r>
              <a:rPr lang="en-US" dirty="0">
                <a:solidFill>
                  <a:schemeClr val="bg1"/>
                </a:solidFill>
              </a:rPr>
              <a:t>Full </a:t>
            </a:r>
          </a:p>
          <a:p>
            <a:pPr lvl="1" algn="ctr"/>
            <a:r>
              <a:rPr lang="en-US" dirty="0">
                <a:solidFill>
                  <a:schemeClr val="bg1"/>
                </a:solidFill>
              </a:rPr>
              <a:t>cold start</a:t>
            </a:r>
          </a:p>
        </p:txBody>
      </p:sp>
      <p:sp>
        <p:nvSpPr>
          <p:cNvPr id="22" name="Rectangle 21"/>
          <p:cNvSpPr/>
          <p:nvPr/>
        </p:nvSpPr>
        <p:spPr>
          <a:xfrm>
            <a:off x="219828" y="1464692"/>
            <a:ext cx="2116285" cy="830997"/>
          </a:xfrm>
          <a:prstGeom prst="rect">
            <a:avLst/>
          </a:prstGeom>
        </p:spPr>
        <p:txBody>
          <a:bodyPr wrap="none">
            <a:spAutoFit/>
          </a:bodyPr>
          <a:lstStyle/>
          <a:p>
            <a:pPr lvl="1"/>
            <a:r>
              <a:rPr lang="en-US" sz="2400" dirty="0">
                <a:solidFill>
                  <a:schemeClr val="bg1"/>
                </a:solidFill>
              </a:rPr>
              <a:t>Download</a:t>
            </a:r>
            <a:r>
              <a:rPr lang="en-US" sz="2400" dirty="0"/>
              <a:t> </a:t>
            </a:r>
            <a:br>
              <a:rPr lang="en-US" sz="2400" dirty="0"/>
            </a:br>
            <a:r>
              <a:rPr lang="en-US" sz="2400" b="1" dirty="0">
                <a:solidFill>
                  <a:schemeClr val="accent1"/>
                </a:solidFill>
              </a:rPr>
              <a:t>your code</a:t>
            </a:r>
            <a:endParaRPr lang="en-US" sz="2400" dirty="0"/>
          </a:p>
        </p:txBody>
      </p:sp>
      <p:sp>
        <p:nvSpPr>
          <p:cNvPr id="23" name="Rectangle 22"/>
          <p:cNvSpPr/>
          <p:nvPr/>
        </p:nvSpPr>
        <p:spPr>
          <a:xfrm>
            <a:off x="2111474" y="1464691"/>
            <a:ext cx="2063385" cy="830997"/>
          </a:xfrm>
          <a:prstGeom prst="rect">
            <a:avLst/>
          </a:prstGeom>
        </p:spPr>
        <p:txBody>
          <a:bodyPr wrap="none">
            <a:spAutoFit/>
          </a:bodyPr>
          <a:lstStyle/>
          <a:p>
            <a:pPr lvl="1"/>
            <a:r>
              <a:rPr lang="en-US" sz="2400" dirty="0">
                <a:solidFill>
                  <a:schemeClr val="bg1"/>
                </a:solidFill>
              </a:rPr>
              <a:t>Start new</a:t>
            </a:r>
            <a:r>
              <a:rPr lang="en-US" sz="2400" b="1" dirty="0">
                <a:solidFill>
                  <a:schemeClr val="bg1"/>
                </a:solidFill>
              </a:rPr>
              <a:t> </a:t>
            </a:r>
          </a:p>
          <a:p>
            <a:pPr lvl="1"/>
            <a:r>
              <a:rPr lang="en-US" sz="2400" b="1" dirty="0">
                <a:solidFill>
                  <a:schemeClr val="accent1"/>
                </a:solidFill>
              </a:rPr>
              <a:t>container</a:t>
            </a:r>
          </a:p>
        </p:txBody>
      </p:sp>
      <p:cxnSp>
        <p:nvCxnSpPr>
          <p:cNvPr id="3" name="Straight Connector 2"/>
          <p:cNvCxnSpPr>
            <a:cxnSpLocks/>
          </p:cNvCxnSpPr>
          <p:nvPr/>
        </p:nvCxnSpPr>
        <p:spPr>
          <a:xfrm>
            <a:off x="4510420" y="1128549"/>
            <a:ext cx="10472" cy="3025208"/>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flipV="1">
            <a:off x="1658679" y="4153757"/>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1299282" y="3667051"/>
            <a:ext cx="3230180" cy="461665"/>
          </a:xfrm>
          <a:prstGeom prst="rect">
            <a:avLst/>
          </a:prstGeom>
        </p:spPr>
        <p:txBody>
          <a:bodyPr wrap="none">
            <a:spAutoFit/>
          </a:bodyPr>
          <a:lstStyle/>
          <a:p>
            <a:pPr lvl="1"/>
            <a:r>
              <a:rPr lang="en-US" sz="2400" dirty="0">
                <a:solidFill>
                  <a:schemeClr val="bg1"/>
                </a:solidFill>
              </a:rPr>
              <a:t>AWS</a:t>
            </a:r>
            <a:r>
              <a:rPr lang="en-US" sz="2400" dirty="0"/>
              <a:t> </a:t>
            </a:r>
            <a:r>
              <a:rPr lang="en-US" sz="2400" b="1" dirty="0">
                <a:solidFill>
                  <a:schemeClr val="accent1"/>
                </a:solidFill>
              </a:rPr>
              <a:t>optimization</a:t>
            </a:r>
            <a:endParaRPr lang="en-US" sz="2400" dirty="0"/>
          </a:p>
        </p:txBody>
      </p:sp>
      <p:cxnSp>
        <p:nvCxnSpPr>
          <p:cNvPr id="25" name="Straight Connector 24"/>
          <p:cNvCxnSpPr/>
          <p:nvPr/>
        </p:nvCxnSpPr>
        <p:spPr>
          <a:xfrm flipH="1" flipV="1">
            <a:off x="4565475" y="4168195"/>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6" name="Rectangle 25"/>
          <p:cNvSpPr/>
          <p:nvPr/>
        </p:nvSpPr>
        <p:spPr>
          <a:xfrm>
            <a:off x="4125426" y="3671634"/>
            <a:ext cx="3200403" cy="461665"/>
          </a:xfrm>
          <a:prstGeom prst="rect">
            <a:avLst/>
          </a:prstGeom>
        </p:spPr>
        <p:txBody>
          <a:bodyPr wrap="square">
            <a:spAutoFit/>
          </a:bodyPr>
          <a:lstStyle/>
          <a:p>
            <a:pPr lvl="1"/>
            <a:r>
              <a:rPr lang="en-US" sz="2400" dirty="0">
                <a:solidFill>
                  <a:schemeClr val="bg1"/>
                </a:solidFill>
              </a:rPr>
              <a:t>Your</a:t>
            </a:r>
            <a:r>
              <a:rPr lang="en-US" sz="2400" dirty="0"/>
              <a:t> </a:t>
            </a:r>
            <a:r>
              <a:rPr lang="en-US" sz="2400" b="1" dirty="0">
                <a:solidFill>
                  <a:schemeClr val="accent1"/>
                </a:solidFill>
              </a:rPr>
              <a:t>optimization</a:t>
            </a:r>
            <a:endParaRPr lang="en-US" sz="2400" dirty="0"/>
          </a:p>
        </p:txBody>
      </p:sp>
      <p:sp>
        <p:nvSpPr>
          <p:cNvPr id="2" name="Rectangle 1">
            <a:extLst>
              <a:ext uri="{FF2B5EF4-FFF2-40B4-BE49-F238E27FC236}">
                <a16:creationId xmlns:a16="http://schemas.microsoft.com/office/drawing/2014/main" id="{A264B17D-E02D-2E46-ADBF-A2242B8B5D8A}"/>
              </a:ext>
            </a:extLst>
          </p:cNvPr>
          <p:cNvSpPr/>
          <p:nvPr/>
        </p:nvSpPr>
        <p:spPr>
          <a:xfrm>
            <a:off x="494700" y="2533450"/>
            <a:ext cx="3975253" cy="68114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Full Cold Start</a:t>
            </a:r>
          </a:p>
        </p:txBody>
      </p:sp>
      <p:sp>
        <p:nvSpPr>
          <p:cNvPr id="27" name="Rectangle 26">
            <a:extLst>
              <a:ext uri="{FF2B5EF4-FFF2-40B4-BE49-F238E27FC236}">
                <a16:creationId xmlns:a16="http://schemas.microsoft.com/office/drawing/2014/main" id="{905F32AE-6BA0-8641-AF0A-526343443165}"/>
              </a:ext>
            </a:extLst>
          </p:cNvPr>
          <p:cNvSpPr/>
          <p:nvPr/>
        </p:nvSpPr>
        <p:spPr>
          <a:xfrm>
            <a:off x="4571994" y="2533450"/>
            <a:ext cx="1962159" cy="68114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Partial Cold Start</a:t>
            </a:r>
          </a:p>
        </p:txBody>
      </p:sp>
      <p:sp>
        <p:nvSpPr>
          <p:cNvPr id="29" name="Rectangle 28">
            <a:extLst>
              <a:ext uri="{FF2B5EF4-FFF2-40B4-BE49-F238E27FC236}">
                <a16:creationId xmlns:a16="http://schemas.microsoft.com/office/drawing/2014/main" id="{EA182DD9-8A57-F240-81DE-2AE319C6BF8A}"/>
              </a:ext>
            </a:extLst>
          </p:cNvPr>
          <p:cNvSpPr/>
          <p:nvPr/>
        </p:nvSpPr>
        <p:spPr>
          <a:xfrm>
            <a:off x="6544621" y="2533450"/>
            <a:ext cx="1748606" cy="6811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Warm Start</a:t>
            </a:r>
          </a:p>
        </p:txBody>
      </p:sp>
    </p:spTree>
    <p:extLst>
      <p:ext uri="{BB962C8B-B14F-4D97-AF65-F5344CB8AC3E}">
        <p14:creationId xmlns:p14="http://schemas.microsoft.com/office/powerpoint/2010/main" val="60373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Do one thing, really well</a:t>
            </a:r>
          </a:p>
          <a:p>
            <a:pPr marL="342900" indent="-342900">
              <a:buFont typeface="Arial" panose="020B0604020202020204" pitchFamily="34" charset="0"/>
              <a:buChar char="•"/>
            </a:pPr>
            <a:r>
              <a:rPr lang="en-US" dirty="0"/>
              <a:t>Any app, any language</a:t>
            </a:r>
          </a:p>
          <a:p>
            <a:pPr marL="342900" indent="-342900">
              <a:buFont typeface="Arial" panose="020B0604020202020204" pitchFamily="34" charset="0"/>
              <a:buChar char="•"/>
            </a:pPr>
            <a:r>
              <a:rPr lang="en-US" dirty="0"/>
              <a:t>Test and deploy same artifact</a:t>
            </a:r>
          </a:p>
          <a:p>
            <a:pPr marL="342900" indent="-342900">
              <a:buFont typeface="Arial" panose="020B0604020202020204" pitchFamily="34" charset="0"/>
              <a:buChar char="•"/>
            </a:pPr>
            <a:r>
              <a:rPr lang="en-US" dirty="0"/>
              <a:t>Self-contained services</a:t>
            </a:r>
          </a:p>
          <a:p>
            <a:pPr marL="342900" indent="-342900">
              <a:buFont typeface="Arial" panose="020B0604020202020204" pitchFamily="34" charset="0"/>
              <a:buChar char="•"/>
            </a:pPr>
            <a:r>
              <a:rPr lang="en-US" dirty="0"/>
              <a:t>Isolated execution environment</a:t>
            </a:r>
          </a:p>
          <a:p>
            <a:pPr marL="342900" indent="-342900">
              <a:buFont typeface="Arial" panose="020B0604020202020204" pitchFamily="34" charset="0"/>
              <a:buChar char="•"/>
            </a:pPr>
            <a:r>
              <a:rPr lang="en-US" dirty="0"/>
              <a:t>Faster startup</a:t>
            </a:r>
          </a:p>
          <a:p>
            <a:pPr marL="342900" indent="-342900">
              <a:buFont typeface="Arial" panose="020B0604020202020204" pitchFamily="34" charset="0"/>
              <a:buChar char="•"/>
            </a:pPr>
            <a:r>
              <a:rPr lang="en-US" dirty="0"/>
              <a:t>Scaling and upgrading</a:t>
            </a:r>
          </a:p>
        </p:txBody>
      </p:sp>
      <p:sp>
        <p:nvSpPr>
          <p:cNvPr id="6" name="Group">
            <a:extLst>
              <a:ext uri="{FF2B5EF4-FFF2-40B4-BE49-F238E27FC236}">
                <a16:creationId xmlns:a16="http://schemas.microsoft.com/office/drawing/2014/main" id="{69379D9F-2F12-224A-A8F6-706D1AD46F3F}"/>
              </a:ext>
            </a:extLst>
          </p:cNvPr>
          <p:cNvSpPr>
            <a:spLocks noChangeAspect="1"/>
          </p:cNvSpPr>
          <p:nvPr/>
        </p:nvSpPr>
        <p:spPr>
          <a:xfrm>
            <a:off x="5482235" y="1009332"/>
            <a:ext cx="3059858" cy="2939873"/>
          </a:xfrm>
          <a:prstGeom prst="roundRect">
            <a:avLst>
              <a:gd name="adj" fmla="val 15000"/>
            </a:avLst>
          </a:prstGeom>
          <a:solidFill>
            <a:srgbClr val="FFFFFF"/>
          </a:solidFill>
          <a:ln w="25400">
            <a:solidFill>
              <a:srgbClr val="FF9600"/>
            </a:solidFill>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474746"/>
              </a:solidFill>
              <a:effectLst/>
              <a:uLnTx/>
              <a:uFillTx/>
              <a:cs typeface="Arial"/>
              <a:sym typeface="Arial"/>
            </a:endParaRPr>
          </a:p>
        </p:txBody>
      </p:sp>
      <p:grpSp>
        <p:nvGrpSpPr>
          <p:cNvPr id="24" name="Group 23">
            <a:extLst>
              <a:ext uri="{FF2B5EF4-FFF2-40B4-BE49-F238E27FC236}">
                <a16:creationId xmlns:a16="http://schemas.microsoft.com/office/drawing/2014/main" id="{CB1F3DCF-41DC-284A-867A-83689785585E}"/>
              </a:ext>
            </a:extLst>
          </p:cNvPr>
          <p:cNvGrpSpPr/>
          <p:nvPr/>
        </p:nvGrpSpPr>
        <p:grpSpPr>
          <a:xfrm>
            <a:off x="7213969" y="1470182"/>
            <a:ext cx="935156" cy="764367"/>
            <a:chOff x="7213969" y="1470182"/>
            <a:chExt cx="935156" cy="764367"/>
          </a:xfrm>
        </p:grpSpPr>
        <p:grpSp>
          <p:nvGrpSpPr>
            <p:cNvPr id="10" name="Group 9">
              <a:extLst>
                <a:ext uri="{FF2B5EF4-FFF2-40B4-BE49-F238E27FC236}">
                  <a16:creationId xmlns:a16="http://schemas.microsoft.com/office/drawing/2014/main" id="{22F0C110-FE11-0842-B96D-465B48D05001}"/>
                </a:ext>
              </a:extLst>
            </p:cNvPr>
            <p:cNvGrpSpPr>
              <a:grpSpLocks noChangeAspect="1"/>
            </p:cNvGrpSpPr>
            <p:nvPr/>
          </p:nvGrpSpPr>
          <p:grpSpPr>
            <a:xfrm>
              <a:off x="7213969" y="1470182"/>
              <a:ext cx="935156" cy="764367"/>
              <a:chOff x="4798880" y="1261136"/>
              <a:chExt cx="1227247" cy="1003120"/>
            </a:xfrm>
          </p:grpSpPr>
          <p:sp>
            <p:nvSpPr>
              <p:cNvPr id="11" name="Polygon">
                <a:extLst>
                  <a:ext uri="{FF2B5EF4-FFF2-40B4-BE49-F238E27FC236}">
                    <a16:creationId xmlns:a16="http://schemas.microsoft.com/office/drawing/2014/main" id="{C55FF32C-9186-ED45-B520-9558486F229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12" name="Group">
                <a:extLst>
                  <a:ext uri="{FF2B5EF4-FFF2-40B4-BE49-F238E27FC236}">
                    <a16:creationId xmlns:a16="http://schemas.microsoft.com/office/drawing/2014/main" id="{58125B10-5E36-0741-9E1E-93625B51D34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1" name="Image" descr="Image">
              <a:extLst>
                <a:ext uri="{FF2B5EF4-FFF2-40B4-BE49-F238E27FC236}">
                  <a16:creationId xmlns:a16="http://schemas.microsoft.com/office/drawing/2014/main" id="{2964753A-D4DE-7745-B1A2-B4C1FEC903BC}"/>
                </a:ext>
              </a:extLst>
            </p:cNvPr>
            <p:cNvPicPr>
              <a:picLocks noChangeAspect="1"/>
            </p:cNvPicPr>
            <p:nvPr/>
          </p:nvPicPr>
          <p:blipFill>
            <a:blip r:embed="rId3">
              <a:extLst/>
            </a:blip>
            <a:stretch>
              <a:fillRect/>
            </a:stretch>
          </p:blipFill>
          <p:spPr>
            <a:xfrm>
              <a:off x="7438994" y="1615482"/>
              <a:ext cx="467965" cy="388051"/>
            </a:xfrm>
            <a:prstGeom prst="rect">
              <a:avLst/>
            </a:prstGeom>
            <a:ln w="12700">
              <a:miter lim="400000"/>
            </a:ln>
          </p:spPr>
        </p:pic>
      </p:grpSp>
      <p:grpSp>
        <p:nvGrpSpPr>
          <p:cNvPr id="25" name="Group 24">
            <a:extLst>
              <a:ext uri="{FF2B5EF4-FFF2-40B4-BE49-F238E27FC236}">
                <a16:creationId xmlns:a16="http://schemas.microsoft.com/office/drawing/2014/main" id="{839E8538-5C05-4C4B-8BA4-C8D40A6393A7}"/>
              </a:ext>
            </a:extLst>
          </p:cNvPr>
          <p:cNvGrpSpPr/>
          <p:nvPr/>
        </p:nvGrpSpPr>
        <p:grpSpPr>
          <a:xfrm>
            <a:off x="7226665" y="2709693"/>
            <a:ext cx="935156" cy="764367"/>
            <a:chOff x="7213969" y="1470182"/>
            <a:chExt cx="935156" cy="764367"/>
          </a:xfrm>
        </p:grpSpPr>
        <p:grpSp>
          <p:nvGrpSpPr>
            <p:cNvPr id="26" name="Group 25">
              <a:extLst>
                <a:ext uri="{FF2B5EF4-FFF2-40B4-BE49-F238E27FC236}">
                  <a16:creationId xmlns:a16="http://schemas.microsoft.com/office/drawing/2014/main" id="{6D7CCEED-482A-C647-8447-C15B3BC4D3BE}"/>
                </a:ext>
              </a:extLst>
            </p:cNvPr>
            <p:cNvGrpSpPr>
              <a:grpSpLocks noChangeAspect="1"/>
            </p:cNvGrpSpPr>
            <p:nvPr/>
          </p:nvGrpSpPr>
          <p:grpSpPr>
            <a:xfrm>
              <a:off x="7213969" y="1470182"/>
              <a:ext cx="935156" cy="764367"/>
              <a:chOff x="4798880" y="1261136"/>
              <a:chExt cx="1227247" cy="1003120"/>
            </a:xfrm>
          </p:grpSpPr>
          <p:sp>
            <p:nvSpPr>
              <p:cNvPr id="28" name="Polygon">
                <a:extLst>
                  <a:ext uri="{FF2B5EF4-FFF2-40B4-BE49-F238E27FC236}">
                    <a16:creationId xmlns:a16="http://schemas.microsoft.com/office/drawing/2014/main" id="{9C20CDAD-3FFE-0C43-B26C-07E4F94155D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29" name="Group">
                <a:extLst>
                  <a:ext uri="{FF2B5EF4-FFF2-40B4-BE49-F238E27FC236}">
                    <a16:creationId xmlns:a16="http://schemas.microsoft.com/office/drawing/2014/main" id="{F3133292-C892-254A-B088-CD62217D64A4}"/>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7" name="Image" descr="Image">
              <a:extLst>
                <a:ext uri="{FF2B5EF4-FFF2-40B4-BE49-F238E27FC236}">
                  <a16:creationId xmlns:a16="http://schemas.microsoft.com/office/drawing/2014/main" id="{DD220CD0-7F20-2848-B5E1-D58AFB7145D2}"/>
                </a:ext>
              </a:extLst>
            </p:cNvPr>
            <p:cNvPicPr>
              <a:picLocks noChangeAspect="1"/>
            </p:cNvPicPr>
            <p:nvPr/>
          </p:nvPicPr>
          <p:blipFill>
            <a:blip r:embed="rId3">
              <a:extLst/>
            </a:blip>
            <a:stretch>
              <a:fillRect/>
            </a:stretch>
          </p:blipFill>
          <p:spPr>
            <a:xfrm>
              <a:off x="7438994" y="1615482"/>
              <a:ext cx="467965" cy="388051"/>
            </a:xfrm>
            <a:prstGeom prst="rect">
              <a:avLst/>
            </a:prstGeom>
            <a:ln w="12700">
              <a:miter lim="400000"/>
            </a:ln>
          </p:spPr>
        </p:pic>
      </p:grpSp>
      <p:grpSp>
        <p:nvGrpSpPr>
          <p:cNvPr id="30" name="Group 29">
            <a:extLst>
              <a:ext uri="{FF2B5EF4-FFF2-40B4-BE49-F238E27FC236}">
                <a16:creationId xmlns:a16="http://schemas.microsoft.com/office/drawing/2014/main" id="{07CAD695-3748-084E-B329-2A054BF4CA32}"/>
              </a:ext>
            </a:extLst>
          </p:cNvPr>
          <p:cNvGrpSpPr/>
          <p:nvPr/>
        </p:nvGrpSpPr>
        <p:grpSpPr>
          <a:xfrm>
            <a:off x="5867759" y="2711210"/>
            <a:ext cx="935156" cy="764367"/>
            <a:chOff x="7213969" y="1470182"/>
            <a:chExt cx="935156" cy="764367"/>
          </a:xfrm>
        </p:grpSpPr>
        <p:grpSp>
          <p:nvGrpSpPr>
            <p:cNvPr id="31" name="Group 30">
              <a:extLst>
                <a:ext uri="{FF2B5EF4-FFF2-40B4-BE49-F238E27FC236}">
                  <a16:creationId xmlns:a16="http://schemas.microsoft.com/office/drawing/2014/main" id="{A18A57EC-6B34-1045-9A6C-CC6165800358}"/>
                </a:ext>
              </a:extLst>
            </p:cNvPr>
            <p:cNvGrpSpPr>
              <a:grpSpLocks noChangeAspect="1"/>
            </p:cNvGrpSpPr>
            <p:nvPr/>
          </p:nvGrpSpPr>
          <p:grpSpPr>
            <a:xfrm>
              <a:off x="7213969" y="1470182"/>
              <a:ext cx="935156" cy="764367"/>
              <a:chOff x="4798880" y="1261136"/>
              <a:chExt cx="1227247" cy="1003120"/>
            </a:xfrm>
          </p:grpSpPr>
          <p:sp>
            <p:nvSpPr>
              <p:cNvPr id="33" name="Polygon">
                <a:extLst>
                  <a:ext uri="{FF2B5EF4-FFF2-40B4-BE49-F238E27FC236}">
                    <a16:creationId xmlns:a16="http://schemas.microsoft.com/office/drawing/2014/main" id="{F970FFA5-2B1F-1C48-9BDC-92E3F85535E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4" name="Group">
                <a:extLst>
                  <a:ext uri="{FF2B5EF4-FFF2-40B4-BE49-F238E27FC236}">
                    <a16:creationId xmlns:a16="http://schemas.microsoft.com/office/drawing/2014/main" id="{ACC8219C-0075-7241-A1AE-59232EADA2EF}"/>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2" name="Image" descr="Image">
              <a:extLst>
                <a:ext uri="{FF2B5EF4-FFF2-40B4-BE49-F238E27FC236}">
                  <a16:creationId xmlns:a16="http://schemas.microsoft.com/office/drawing/2014/main" id="{5ABEC661-993B-8B40-A9F5-F1F517B614A2}"/>
                </a:ext>
              </a:extLst>
            </p:cNvPr>
            <p:cNvPicPr>
              <a:picLocks noChangeAspect="1"/>
            </p:cNvPicPr>
            <p:nvPr/>
          </p:nvPicPr>
          <p:blipFill>
            <a:blip r:embed="rId3">
              <a:extLst/>
            </a:blip>
            <a:stretch>
              <a:fillRect/>
            </a:stretch>
          </p:blipFill>
          <p:spPr>
            <a:xfrm>
              <a:off x="7438994" y="1615482"/>
              <a:ext cx="467965" cy="388051"/>
            </a:xfrm>
            <a:prstGeom prst="rect">
              <a:avLst/>
            </a:prstGeom>
            <a:ln w="12700">
              <a:miter lim="400000"/>
            </a:ln>
          </p:spPr>
        </p:pic>
      </p:grpSp>
      <p:grpSp>
        <p:nvGrpSpPr>
          <p:cNvPr id="35" name="Group 34">
            <a:extLst>
              <a:ext uri="{FF2B5EF4-FFF2-40B4-BE49-F238E27FC236}">
                <a16:creationId xmlns:a16="http://schemas.microsoft.com/office/drawing/2014/main" id="{12997CC7-961D-5440-BF5D-B628FD8AE8C8}"/>
              </a:ext>
            </a:extLst>
          </p:cNvPr>
          <p:cNvGrpSpPr/>
          <p:nvPr/>
        </p:nvGrpSpPr>
        <p:grpSpPr>
          <a:xfrm>
            <a:off x="5876330" y="1466779"/>
            <a:ext cx="935156" cy="764367"/>
            <a:chOff x="7213969" y="1470182"/>
            <a:chExt cx="935156" cy="764367"/>
          </a:xfrm>
        </p:grpSpPr>
        <p:grpSp>
          <p:nvGrpSpPr>
            <p:cNvPr id="36" name="Group 35">
              <a:extLst>
                <a:ext uri="{FF2B5EF4-FFF2-40B4-BE49-F238E27FC236}">
                  <a16:creationId xmlns:a16="http://schemas.microsoft.com/office/drawing/2014/main" id="{16828FA2-00CD-CE4C-8624-1360E3A44F84}"/>
                </a:ext>
              </a:extLst>
            </p:cNvPr>
            <p:cNvGrpSpPr>
              <a:grpSpLocks noChangeAspect="1"/>
            </p:cNvGrpSpPr>
            <p:nvPr/>
          </p:nvGrpSpPr>
          <p:grpSpPr>
            <a:xfrm>
              <a:off x="7213969" y="1470182"/>
              <a:ext cx="935156" cy="764367"/>
              <a:chOff x="4798880" y="1261136"/>
              <a:chExt cx="1227247" cy="1003120"/>
            </a:xfrm>
          </p:grpSpPr>
          <p:sp>
            <p:nvSpPr>
              <p:cNvPr id="38" name="Polygon">
                <a:extLst>
                  <a:ext uri="{FF2B5EF4-FFF2-40B4-BE49-F238E27FC236}">
                    <a16:creationId xmlns:a16="http://schemas.microsoft.com/office/drawing/2014/main" id="{CDDB58AB-F931-8342-82A0-2EA7F2F058B3}"/>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9" name="Group">
                <a:extLst>
                  <a:ext uri="{FF2B5EF4-FFF2-40B4-BE49-F238E27FC236}">
                    <a16:creationId xmlns:a16="http://schemas.microsoft.com/office/drawing/2014/main" id="{DFC923EA-972A-EA4E-9EB3-851B3E395CE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7" name="Image" descr="Image">
              <a:extLst>
                <a:ext uri="{FF2B5EF4-FFF2-40B4-BE49-F238E27FC236}">
                  <a16:creationId xmlns:a16="http://schemas.microsoft.com/office/drawing/2014/main" id="{9101009C-6934-054E-A8E7-E44957DC6E12}"/>
                </a:ext>
              </a:extLst>
            </p:cNvPr>
            <p:cNvPicPr>
              <a:picLocks noChangeAspect="1"/>
            </p:cNvPicPr>
            <p:nvPr/>
          </p:nvPicPr>
          <p:blipFill>
            <a:blip r:embed="rId3">
              <a:extLst/>
            </a:blip>
            <a:stretch>
              <a:fillRect/>
            </a:stretch>
          </p:blipFill>
          <p:spPr>
            <a:xfrm>
              <a:off x="7438994" y="1615482"/>
              <a:ext cx="467965" cy="388051"/>
            </a:xfrm>
            <a:prstGeom prst="rect">
              <a:avLst/>
            </a:prstGeom>
            <a:ln w="12700">
              <a:miter lim="400000"/>
            </a:ln>
          </p:spPr>
        </p:pic>
      </p:grpSp>
    </p:spTree>
    <p:extLst>
      <p:ext uri="{BB962C8B-B14F-4D97-AF65-F5344CB8AC3E}">
        <p14:creationId xmlns:p14="http://schemas.microsoft.com/office/powerpoint/2010/main" val="85356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memory/CPU?</a:t>
            </a:r>
          </a:p>
        </p:txBody>
      </p:sp>
      <p:sp>
        <p:nvSpPr>
          <p:cNvPr id="3" name="Content Placeholder 2"/>
          <p:cNvSpPr>
            <a:spLocks noGrp="1"/>
          </p:cNvSpPr>
          <p:nvPr>
            <p:ph idx="1"/>
          </p:nvPr>
        </p:nvSpPr>
        <p:spPr>
          <a:xfrm>
            <a:off x="336789" y="2966720"/>
            <a:ext cx="8205304" cy="1904050"/>
          </a:xfrm>
        </p:spPr>
        <p:txBody>
          <a:bodyPr>
            <a:normAutofit/>
          </a:bodyPr>
          <a:lstStyle/>
          <a:p>
            <a:pPr marL="342900" indent="-342900">
              <a:buFont typeface="Arial" panose="020B0604020202020204" pitchFamily="34" charset="0"/>
              <a:buChar char="•"/>
            </a:pPr>
            <a:r>
              <a:rPr lang="en-US" sz="2400" dirty="0"/>
              <a:t>Only a memory control, also affects the </a:t>
            </a:r>
            <a:r>
              <a:rPr lang="en-US" b="1" dirty="0">
                <a:solidFill>
                  <a:schemeClr val="accent1"/>
                </a:solidFill>
              </a:rPr>
              <a:t>%</a:t>
            </a:r>
            <a:r>
              <a:rPr lang="en-US" sz="2400" b="1" dirty="0">
                <a:solidFill>
                  <a:schemeClr val="accent1"/>
                </a:solidFill>
              </a:rPr>
              <a:t> of CPU core</a:t>
            </a:r>
            <a:endParaRPr lang="en-US" sz="2400" dirty="0"/>
          </a:p>
          <a:p>
            <a:pPr marL="342900" indent="-342900">
              <a:buFont typeface="Arial" panose="020B0604020202020204" pitchFamily="34" charset="0"/>
              <a:buChar char="•"/>
            </a:pPr>
            <a:r>
              <a:rPr lang="en-US" sz="2400" dirty="0"/>
              <a:t>Is your code CPU, Network or memory-bound? it could be </a:t>
            </a:r>
            <a:r>
              <a:rPr lang="en-US" sz="2400" b="1" dirty="0">
                <a:solidFill>
                  <a:schemeClr val="accent1"/>
                </a:solidFill>
              </a:rPr>
              <a:t>cheaper</a:t>
            </a:r>
            <a:r>
              <a:rPr lang="en-US" sz="2400" dirty="0">
                <a:solidFill>
                  <a:schemeClr val="accent1"/>
                </a:solidFill>
              </a:rPr>
              <a:t> </a:t>
            </a:r>
            <a:r>
              <a:rPr lang="en-US" sz="2400" dirty="0"/>
              <a:t>to give more memory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403" y="1127815"/>
            <a:ext cx="2085638" cy="20856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026" y="1128621"/>
            <a:ext cx="2084832" cy="2084832"/>
          </a:xfrm>
          <a:prstGeom prst="rect">
            <a:avLst/>
          </a:prstGeom>
        </p:spPr>
      </p:pic>
      <p:sp>
        <p:nvSpPr>
          <p:cNvPr id="6" name="Content Placeholder 2"/>
          <p:cNvSpPr txBox="1">
            <a:spLocks/>
          </p:cNvSpPr>
          <p:nvPr/>
        </p:nvSpPr>
        <p:spPr>
          <a:xfrm>
            <a:off x="336789" y="864521"/>
            <a:ext cx="8205304" cy="67980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panose="020B0604020202020204" pitchFamily="34" charset="0"/>
              <a:buChar char="•"/>
              <a:defRPr sz="2400" b="0" i="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baseline="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a:solidFill>
                  <a:schemeClr val="bg1"/>
                </a:solidFill>
              </a:rPr>
              <a:t>&gt; Memory &gt; Cores</a:t>
            </a:r>
          </a:p>
        </p:txBody>
      </p:sp>
    </p:spTree>
    <p:extLst>
      <p:ext uri="{BB962C8B-B14F-4D97-AF65-F5344CB8AC3E}">
        <p14:creationId xmlns:p14="http://schemas.microsoft.com/office/powerpoint/2010/main" val="225724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9D91-FA63-A245-8802-1BC8F1901871}"/>
              </a:ext>
            </a:extLst>
          </p:cNvPr>
          <p:cNvSpPr>
            <a:spLocks noGrp="1"/>
          </p:cNvSpPr>
          <p:nvPr>
            <p:ph type="title"/>
          </p:nvPr>
        </p:nvSpPr>
        <p:spPr/>
        <p:txBody>
          <a:bodyPr/>
          <a:lstStyle/>
          <a:p>
            <a:r>
              <a:rPr lang="en-US" dirty="0"/>
              <a:t>API Gateway Stages and Lambda Aliases</a:t>
            </a:r>
          </a:p>
        </p:txBody>
      </p:sp>
      <p:pic>
        <p:nvPicPr>
          <p:cNvPr id="4" name="Picture 3">
            <a:extLst>
              <a:ext uri="{FF2B5EF4-FFF2-40B4-BE49-F238E27FC236}">
                <a16:creationId xmlns:a16="http://schemas.microsoft.com/office/drawing/2014/main" id="{AF31856F-81A1-BD4E-A2AE-B5A50CD82EAB}"/>
              </a:ext>
            </a:extLst>
          </p:cNvPr>
          <p:cNvPicPr>
            <a:picLocks noChangeAspect="1"/>
          </p:cNvPicPr>
          <p:nvPr/>
        </p:nvPicPr>
        <p:blipFill>
          <a:blip r:embed="rId2"/>
          <a:stretch>
            <a:fillRect/>
          </a:stretch>
        </p:blipFill>
        <p:spPr>
          <a:xfrm>
            <a:off x="1394460" y="1834967"/>
            <a:ext cx="487495" cy="506612"/>
          </a:xfrm>
          <a:prstGeom prst="rect">
            <a:avLst/>
          </a:prstGeom>
        </p:spPr>
      </p:pic>
      <p:pic>
        <p:nvPicPr>
          <p:cNvPr id="5" name="Picture 4">
            <a:extLst>
              <a:ext uri="{FF2B5EF4-FFF2-40B4-BE49-F238E27FC236}">
                <a16:creationId xmlns:a16="http://schemas.microsoft.com/office/drawing/2014/main" id="{A24BDCCD-0A20-6F48-9073-3EC4B1501EEB}"/>
              </a:ext>
            </a:extLst>
          </p:cNvPr>
          <p:cNvPicPr>
            <a:picLocks noChangeAspect="1"/>
          </p:cNvPicPr>
          <p:nvPr/>
        </p:nvPicPr>
        <p:blipFill>
          <a:blip r:embed="rId3"/>
          <a:stretch>
            <a:fillRect/>
          </a:stretch>
        </p:blipFill>
        <p:spPr>
          <a:xfrm>
            <a:off x="5757701" y="1771996"/>
            <a:ext cx="420537" cy="506612"/>
          </a:xfrm>
          <a:prstGeom prst="rect">
            <a:avLst/>
          </a:prstGeom>
        </p:spPr>
      </p:pic>
      <p:sp>
        <p:nvSpPr>
          <p:cNvPr id="6" name="TextBox 5">
            <a:extLst>
              <a:ext uri="{FF2B5EF4-FFF2-40B4-BE49-F238E27FC236}">
                <a16:creationId xmlns:a16="http://schemas.microsoft.com/office/drawing/2014/main" id="{AB0AA506-3066-C64A-91B3-AD00D75BE032}"/>
              </a:ext>
            </a:extLst>
          </p:cNvPr>
          <p:cNvSpPr txBox="1"/>
          <p:nvPr/>
        </p:nvSpPr>
        <p:spPr>
          <a:xfrm>
            <a:off x="1394460" y="2362860"/>
            <a:ext cx="1245870" cy="2308324"/>
          </a:xfrm>
          <a:prstGeom prst="rect">
            <a:avLst/>
          </a:prstGeom>
          <a:noFill/>
        </p:spPr>
        <p:txBody>
          <a:bodyPr wrap="square" rtlCol="0">
            <a:spAutoFit/>
          </a:bodyPr>
          <a:lstStyle/>
          <a:p>
            <a:r>
              <a:rPr lang="en-US" dirty="0">
                <a:solidFill>
                  <a:schemeClr val="bg1"/>
                </a:solidFill>
              </a:rPr>
              <a:t>1</a:t>
            </a:r>
          </a:p>
          <a:p>
            <a:r>
              <a:rPr lang="en-US" dirty="0">
                <a:solidFill>
                  <a:schemeClr val="bg1"/>
                </a:solidFill>
              </a:rPr>
              <a:t>2</a:t>
            </a:r>
          </a:p>
          <a:p>
            <a:r>
              <a:rPr lang="en-US" dirty="0">
                <a:solidFill>
                  <a:schemeClr val="bg1"/>
                </a:solidFill>
              </a:rPr>
              <a:t>3 = prod</a:t>
            </a:r>
          </a:p>
          <a:p>
            <a:r>
              <a:rPr lang="en-US" dirty="0">
                <a:solidFill>
                  <a:schemeClr val="bg1"/>
                </a:solidFill>
              </a:rPr>
              <a:t>4</a:t>
            </a:r>
          </a:p>
          <a:p>
            <a:r>
              <a:rPr lang="en-US" dirty="0">
                <a:solidFill>
                  <a:schemeClr val="bg1"/>
                </a:solidFill>
              </a:rPr>
              <a:t>5</a:t>
            </a:r>
          </a:p>
          <a:p>
            <a:r>
              <a:rPr lang="en-US" dirty="0">
                <a:solidFill>
                  <a:schemeClr val="bg1"/>
                </a:solidFill>
              </a:rPr>
              <a:t>6 = beta</a:t>
            </a:r>
          </a:p>
          <a:p>
            <a:r>
              <a:rPr lang="en-US" dirty="0">
                <a:solidFill>
                  <a:schemeClr val="bg1"/>
                </a:solidFill>
              </a:rPr>
              <a:t>7</a:t>
            </a:r>
          </a:p>
          <a:p>
            <a:r>
              <a:rPr lang="en-US" dirty="0">
                <a:solidFill>
                  <a:schemeClr val="bg1"/>
                </a:solidFill>
              </a:rPr>
              <a:t>8 = dev</a:t>
            </a:r>
          </a:p>
        </p:txBody>
      </p:sp>
      <p:sp>
        <p:nvSpPr>
          <p:cNvPr id="7" name="TextBox 6">
            <a:extLst>
              <a:ext uri="{FF2B5EF4-FFF2-40B4-BE49-F238E27FC236}">
                <a16:creationId xmlns:a16="http://schemas.microsoft.com/office/drawing/2014/main" id="{2722B938-2D6F-024B-95BE-559D3E95E3CC}"/>
              </a:ext>
            </a:extLst>
          </p:cNvPr>
          <p:cNvSpPr txBox="1"/>
          <p:nvPr/>
        </p:nvSpPr>
        <p:spPr>
          <a:xfrm>
            <a:off x="5707380" y="2323200"/>
            <a:ext cx="2716530" cy="2308324"/>
          </a:xfrm>
          <a:prstGeom prst="rect">
            <a:avLst/>
          </a:prstGeom>
          <a:noFill/>
        </p:spPr>
        <p:txBody>
          <a:bodyPr wrap="square" rtlCol="0">
            <a:spAutoFit/>
          </a:bodyPr>
          <a:lstStyle/>
          <a:p>
            <a:r>
              <a:rPr lang="en-US" dirty="0">
                <a:solidFill>
                  <a:schemeClr val="bg1"/>
                </a:solidFill>
              </a:rPr>
              <a:t>Prod</a:t>
            </a:r>
          </a:p>
          <a:p>
            <a:r>
              <a:rPr lang="en-US" dirty="0" err="1">
                <a:solidFill>
                  <a:schemeClr val="bg1"/>
                </a:solidFill>
              </a:rPr>
              <a:t>lambdaAlias</a:t>
            </a:r>
            <a:r>
              <a:rPr lang="en-US" dirty="0">
                <a:solidFill>
                  <a:schemeClr val="bg1"/>
                </a:solidFill>
              </a:rPr>
              <a:t>=prod</a:t>
            </a:r>
          </a:p>
          <a:p>
            <a:endParaRPr lang="en-US" dirty="0">
              <a:solidFill>
                <a:schemeClr val="bg1"/>
              </a:solidFill>
            </a:endParaRPr>
          </a:p>
          <a:p>
            <a:r>
              <a:rPr lang="en-US" dirty="0">
                <a:solidFill>
                  <a:schemeClr val="bg1"/>
                </a:solidFill>
              </a:rPr>
              <a:t>Beta</a:t>
            </a:r>
          </a:p>
          <a:p>
            <a:r>
              <a:rPr lang="en-US" dirty="0" err="1">
                <a:solidFill>
                  <a:schemeClr val="bg1"/>
                </a:solidFill>
              </a:rPr>
              <a:t>lambdaAlias</a:t>
            </a:r>
            <a:r>
              <a:rPr lang="en-US" dirty="0">
                <a:solidFill>
                  <a:schemeClr val="bg1"/>
                </a:solidFill>
              </a:rPr>
              <a:t>=beta</a:t>
            </a:r>
          </a:p>
          <a:p>
            <a:endParaRPr lang="en-US" dirty="0">
              <a:solidFill>
                <a:schemeClr val="bg1"/>
              </a:solidFill>
            </a:endParaRPr>
          </a:p>
          <a:p>
            <a:r>
              <a:rPr lang="en-US" dirty="0">
                <a:solidFill>
                  <a:schemeClr val="bg1"/>
                </a:solidFill>
              </a:rPr>
              <a:t>Dev</a:t>
            </a:r>
          </a:p>
          <a:p>
            <a:r>
              <a:rPr lang="en-US" dirty="0" err="1">
                <a:solidFill>
                  <a:schemeClr val="bg1"/>
                </a:solidFill>
              </a:rPr>
              <a:t>lambdaAlias</a:t>
            </a:r>
            <a:r>
              <a:rPr lang="en-US" dirty="0">
                <a:solidFill>
                  <a:schemeClr val="bg1"/>
                </a:solidFill>
              </a:rPr>
              <a:t>=dev</a:t>
            </a:r>
          </a:p>
        </p:txBody>
      </p:sp>
      <p:sp>
        <p:nvSpPr>
          <p:cNvPr id="8" name="TextBox 7">
            <a:extLst>
              <a:ext uri="{FF2B5EF4-FFF2-40B4-BE49-F238E27FC236}">
                <a16:creationId xmlns:a16="http://schemas.microsoft.com/office/drawing/2014/main" id="{4521BE67-F382-4347-9194-4EE89D612A05}"/>
              </a:ext>
            </a:extLst>
          </p:cNvPr>
          <p:cNvSpPr txBox="1"/>
          <p:nvPr/>
        </p:nvSpPr>
        <p:spPr>
          <a:xfrm>
            <a:off x="1950994" y="1921525"/>
            <a:ext cx="2210862" cy="369332"/>
          </a:xfrm>
          <a:prstGeom prst="rect">
            <a:avLst/>
          </a:prstGeom>
          <a:noFill/>
        </p:spPr>
        <p:txBody>
          <a:bodyPr wrap="none" rtlCol="0">
            <a:spAutoFit/>
          </a:bodyPr>
          <a:lstStyle/>
          <a:p>
            <a:r>
              <a:rPr lang="en-US" dirty="0" err="1">
                <a:solidFill>
                  <a:schemeClr val="bg1"/>
                </a:solidFill>
              </a:rPr>
              <a:t>myLambdaFunction</a:t>
            </a:r>
            <a:endParaRPr lang="en-US" dirty="0">
              <a:solidFill>
                <a:schemeClr val="bg1"/>
              </a:solidFill>
            </a:endParaRPr>
          </a:p>
        </p:txBody>
      </p:sp>
      <p:sp>
        <p:nvSpPr>
          <p:cNvPr id="9" name="TextBox 8">
            <a:extLst>
              <a:ext uri="{FF2B5EF4-FFF2-40B4-BE49-F238E27FC236}">
                <a16:creationId xmlns:a16="http://schemas.microsoft.com/office/drawing/2014/main" id="{9947B227-7664-AA4F-8DAB-3E6FA351E197}"/>
              </a:ext>
            </a:extLst>
          </p:cNvPr>
          <p:cNvSpPr txBox="1"/>
          <p:nvPr/>
        </p:nvSpPr>
        <p:spPr>
          <a:xfrm>
            <a:off x="6277747" y="1840636"/>
            <a:ext cx="864339" cy="369332"/>
          </a:xfrm>
          <a:prstGeom prst="rect">
            <a:avLst/>
          </a:prstGeom>
          <a:noFill/>
        </p:spPr>
        <p:txBody>
          <a:bodyPr wrap="none" rtlCol="0">
            <a:spAutoFit/>
          </a:bodyPr>
          <a:lstStyle/>
          <a:p>
            <a:r>
              <a:rPr lang="en-US" dirty="0" err="1">
                <a:solidFill>
                  <a:schemeClr val="bg1"/>
                </a:solidFill>
              </a:rPr>
              <a:t>myAPI</a:t>
            </a:r>
            <a:endParaRPr lang="en-US" dirty="0">
              <a:solidFill>
                <a:schemeClr val="bg1"/>
              </a:solidFill>
            </a:endParaRPr>
          </a:p>
        </p:txBody>
      </p:sp>
      <p:cxnSp>
        <p:nvCxnSpPr>
          <p:cNvPr id="11" name="Straight Arrow Connector 10">
            <a:extLst>
              <a:ext uri="{FF2B5EF4-FFF2-40B4-BE49-F238E27FC236}">
                <a16:creationId xmlns:a16="http://schemas.microsoft.com/office/drawing/2014/main" id="{0DF46497-3E0C-1447-A8A4-CA880FC1F4E2}"/>
              </a:ext>
            </a:extLst>
          </p:cNvPr>
          <p:cNvCxnSpPr>
            <a:cxnSpLocks/>
          </p:cNvCxnSpPr>
          <p:nvPr/>
        </p:nvCxnSpPr>
        <p:spPr>
          <a:xfrm flipH="1">
            <a:off x="2343807" y="2560320"/>
            <a:ext cx="3363574" cy="5612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DE81D59-C3C7-7E46-8B9A-05CC709166DD}"/>
              </a:ext>
            </a:extLst>
          </p:cNvPr>
          <p:cNvCxnSpPr>
            <a:cxnSpLocks/>
          </p:cNvCxnSpPr>
          <p:nvPr/>
        </p:nvCxnSpPr>
        <p:spPr>
          <a:xfrm flipH="1">
            <a:off x="2343807" y="3337560"/>
            <a:ext cx="3413894" cy="5512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68F4FF7-F9C5-FF4F-9302-4217E0C63B76}"/>
              </a:ext>
            </a:extLst>
          </p:cNvPr>
          <p:cNvCxnSpPr>
            <a:cxnSpLocks/>
          </p:cNvCxnSpPr>
          <p:nvPr/>
        </p:nvCxnSpPr>
        <p:spPr>
          <a:xfrm flipH="1">
            <a:off x="2249214" y="4153878"/>
            <a:ext cx="3458167" cy="31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Content Placeholder 2">
            <a:extLst>
              <a:ext uri="{FF2B5EF4-FFF2-40B4-BE49-F238E27FC236}">
                <a16:creationId xmlns:a16="http://schemas.microsoft.com/office/drawing/2014/main" id="{70273A94-064B-2C42-B59E-2564934C98A7}"/>
              </a:ext>
            </a:extLst>
          </p:cNvPr>
          <p:cNvSpPr>
            <a:spLocks noGrp="1"/>
          </p:cNvSpPr>
          <p:nvPr>
            <p:ph idx="1"/>
          </p:nvPr>
        </p:nvSpPr>
        <p:spPr>
          <a:xfrm>
            <a:off x="340592" y="1009332"/>
            <a:ext cx="8205304" cy="3553926"/>
          </a:xfrm>
        </p:spPr>
        <p:txBody>
          <a:bodyPr/>
          <a:lstStyle/>
          <a:p>
            <a:r>
              <a:rPr lang="en-US" dirty="0"/>
              <a:t>Manage a single API configuration and Lambda function for multiple environment stages</a:t>
            </a:r>
          </a:p>
        </p:txBody>
      </p:sp>
    </p:spTree>
    <p:extLst>
      <p:ext uri="{BB962C8B-B14F-4D97-AF65-F5344CB8AC3E}">
        <p14:creationId xmlns:p14="http://schemas.microsoft.com/office/powerpoint/2010/main" val="120709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6109-FC6B-6D48-858E-D50796FE5DBA}"/>
              </a:ext>
            </a:extLst>
          </p:cNvPr>
          <p:cNvSpPr>
            <a:spLocks noGrp="1"/>
          </p:cNvSpPr>
          <p:nvPr>
            <p:ph type="title"/>
          </p:nvPr>
        </p:nvSpPr>
        <p:spPr/>
        <p:txBody>
          <a:bodyPr/>
          <a:lstStyle/>
          <a:p>
            <a:r>
              <a:rPr lang="en-US" dirty="0"/>
              <a:t>Traffic Shifting in Lambda Aliases</a:t>
            </a:r>
          </a:p>
        </p:txBody>
      </p:sp>
      <p:sp>
        <p:nvSpPr>
          <p:cNvPr id="3" name="Content Placeholder 2">
            <a:extLst>
              <a:ext uri="{FF2B5EF4-FFF2-40B4-BE49-F238E27FC236}">
                <a16:creationId xmlns:a16="http://schemas.microsoft.com/office/drawing/2014/main" id="{198695B5-A076-DB4F-BF95-1AEFE9346343}"/>
              </a:ext>
            </a:extLst>
          </p:cNvPr>
          <p:cNvSpPr>
            <a:spLocks noGrp="1"/>
          </p:cNvSpPr>
          <p:nvPr>
            <p:ph idx="1"/>
          </p:nvPr>
        </p:nvSpPr>
        <p:spPr/>
        <p:txBody>
          <a:bodyPr/>
          <a:lstStyle/>
          <a:p>
            <a:r>
              <a:rPr lang="en-US" dirty="0">
                <a:solidFill>
                  <a:schemeClr val="accent1"/>
                </a:solidFill>
              </a:rPr>
              <a:t>Apply a “weight” to Lambda function aliases to shift traffic between two versions</a:t>
            </a:r>
          </a:p>
          <a:p>
            <a:pPr marL="342900" indent="-342900">
              <a:buFont typeface="Arial" panose="020B0604020202020204" pitchFamily="34" charset="0"/>
              <a:buChar char="•"/>
            </a:pPr>
            <a:r>
              <a:rPr lang="en-US" dirty="0"/>
              <a:t>Create “canary” deploys</a:t>
            </a:r>
          </a:p>
          <a:p>
            <a:pPr marL="342900" indent="-342900">
              <a:buFont typeface="Arial" panose="020B0604020202020204" pitchFamily="34" charset="0"/>
              <a:buChar char="•"/>
            </a:pPr>
            <a:r>
              <a:rPr lang="en-US" dirty="0"/>
              <a:t>Do blue/green deployments between versions</a:t>
            </a:r>
          </a:p>
          <a:p>
            <a:pPr marL="342900" indent="-342900">
              <a:buFont typeface="Arial" panose="020B0604020202020204" pitchFamily="34" charset="0"/>
              <a:buChar char="•"/>
            </a:pPr>
            <a:r>
              <a:rPr lang="en-US" dirty="0"/>
              <a:t>See different metrics and logs</a:t>
            </a:r>
          </a:p>
          <a:p>
            <a:pPr marL="342900" indent="-342900">
              <a:buFont typeface="Arial" panose="020B0604020202020204" pitchFamily="34" charset="0"/>
              <a:buChar char="•"/>
            </a:pPr>
            <a:r>
              <a:rPr lang="en-US" dirty="0"/>
              <a:t>Test new functionality and rollback quickly</a:t>
            </a:r>
          </a:p>
        </p:txBody>
      </p:sp>
    </p:spTree>
    <p:extLst>
      <p:ext uri="{BB962C8B-B14F-4D97-AF65-F5344CB8AC3E}">
        <p14:creationId xmlns:p14="http://schemas.microsoft.com/office/powerpoint/2010/main" val="72460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7D690-0CFE-484E-B4EB-EC742FA35C07}"/>
              </a:ext>
            </a:extLst>
          </p:cNvPr>
          <p:cNvSpPr>
            <a:spLocks noGrp="1"/>
          </p:cNvSpPr>
          <p:nvPr>
            <p:ph type="title"/>
          </p:nvPr>
        </p:nvSpPr>
        <p:spPr/>
        <p:txBody>
          <a:bodyPr/>
          <a:lstStyle/>
          <a:p>
            <a:r>
              <a:rPr lang="en-US" dirty="0"/>
              <a:t>Canary Deployment Preference</a:t>
            </a:r>
          </a:p>
        </p:txBody>
      </p:sp>
      <p:sp>
        <p:nvSpPr>
          <p:cNvPr id="3" name="Content Placeholder 2">
            <a:extLst>
              <a:ext uri="{FF2B5EF4-FFF2-40B4-BE49-F238E27FC236}">
                <a16:creationId xmlns:a16="http://schemas.microsoft.com/office/drawing/2014/main" id="{38176F44-6A90-3244-AE01-02EC8D897069}"/>
              </a:ext>
            </a:extLst>
          </p:cNvPr>
          <p:cNvSpPr>
            <a:spLocks noGrp="1"/>
          </p:cNvSpPr>
          <p:nvPr>
            <p:ph idx="1"/>
          </p:nvPr>
        </p:nvSpPr>
        <p:spPr/>
        <p:txBody>
          <a:bodyPr/>
          <a:lstStyle/>
          <a:p>
            <a:pPr marL="342900" indent="-342900">
              <a:buFont typeface="Arial" panose="020B0604020202020204" pitchFamily="34" charset="0"/>
              <a:buChar char="•"/>
            </a:pPr>
            <a:r>
              <a:rPr lang="en-US" dirty="0" err="1">
                <a:latin typeface="Courier" pitchFamily="2" charset="0"/>
              </a:rPr>
              <a:t>Canary</a:t>
            </a:r>
            <a:r>
              <a:rPr lang="en-US" dirty="0" err="1">
                <a:solidFill>
                  <a:schemeClr val="accent1"/>
                </a:solidFill>
                <a:latin typeface="Courier" pitchFamily="2" charset="0"/>
              </a:rPr>
              <a:t>X</a:t>
            </a:r>
            <a:r>
              <a:rPr lang="en-US" dirty="0" err="1">
                <a:latin typeface="Courier" pitchFamily="2" charset="0"/>
              </a:rPr>
              <a:t>Percent</a:t>
            </a:r>
            <a:r>
              <a:rPr lang="en-US" dirty="0" err="1">
                <a:solidFill>
                  <a:schemeClr val="accent1"/>
                </a:solidFill>
                <a:latin typeface="Courier" pitchFamily="2" charset="0"/>
              </a:rPr>
              <a:t>Y</a:t>
            </a:r>
            <a:r>
              <a:rPr lang="en-US" dirty="0" err="1">
                <a:latin typeface="Courier" pitchFamily="2" charset="0"/>
              </a:rPr>
              <a:t>Minutes</a:t>
            </a:r>
            <a:r>
              <a:rPr lang="en-US" dirty="0">
                <a:latin typeface="Amazon Ember" panose="020B0603020204020204" pitchFamily="34" charset="0"/>
                <a:ea typeface="Amazon Ember" panose="020B0603020204020204" pitchFamily="34" charset="0"/>
                <a:cs typeface="Amazon Ember" panose="020B0603020204020204" pitchFamily="34" charset="0"/>
              </a:rPr>
              <a:t>: X% </a:t>
            </a:r>
            <a:r>
              <a:rPr lang="en-US" dirty="0"/>
              <a:t>traffic to new function, wait for Y minutes, shift all traffic</a:t>
            </a:r>
          </a:p>
          <a:p>
            <a:pPr marL="1085850" lvl="1" indent="-342900">
              <a:buFont typeface="Arial" panose="020B0604020202020204" pitchFamily="34" charset="0"/>
              <a:buChar char="•"/>
            </a:pPr>
            <a:r>
              <a:rPr lang="en-US" dirty="0"/>
              <a:t>X = 10, Y = 5, 10, 15, 30</a:t>
            </a:r>
          </a:p>
          <a:p>
            <a:pPr marL="342900" indent="-342900">
              <a:buFont typeface="Arial" panose="020B0604020202020204" pitchFamily="34" charset="0"/>
              <a:buChar char="•"/>
            </a:pPr>
            <a:r>
              <a:rPr lang="en-US" dirty="0" err="1">
                <a:latin typeface="Courier" pitchFamily="2" charset="0"/>
              </a:rPr>
              <a:t>Linear</a:t>
            </a:r>
            <a:r>
              <a:rPr lang="en-US" dirty="0" err="1">
                <a:solidFill>
                  <a:schemeClr val="accent1"/>
                </a:solidFill>
                <a:latin typeface="Courier" pitchFamily="2" charset="0"/>
              </a:rPr>
              <a:t>X</a:t>
            </a:r>
            <a:r>
              <a:rPr lang="en-US" dirty="0" err="1">
                <a:latin typeface="Courier" pitchFamily="2" charset="0"/>
              </a:rPr>
              <a:t>PercentEvery</a:t>
            </a:r>
            <a:r>
              <a:rPr lang="en-US" dirty="0" err="1">
                <a:solidFill>
                  <a:schemeClr val="accent1"/>
                </a:solidFill>
                <a:latin typeface="Courier" pitchFamily="2" charset="0"/>
              </a:rPr>
              <a:t>Y</a:t>
            </a:r>
            <a:r>
              <a:rPr lang="en-US" dirty="0" err="1">
                <a:latin typeface="Courier" pitchFamily="2" charset="0"/>
              </a:rPr>
              <a:t>Minutes</a:t>
            </a:r>
            <a:r>
              <a:rPr lang="en-US" dirty="0"/>
              <a:t>: X% traffic every Y minutes</a:t>
            </a:r>
          </a:p>
          <a:p>
            <a:pPr marL="1085850" lvl="1" indent="-342900">
              <a:buFont typeface="Arial" panose="020B0604020202020204" pitchFamily="34" charset="0"/>
              <a:buChar char="•"/>
            </a:pPr>
            <a:r>
              <a:rPr lang="en-US" dirty="0"/>
              <a:t>X = 10, Y = 1, 2, 3, 10</a:t>
            </a:r>
          </a:p>
          <a:p>
            <a:pPr marL="342900" indent="-342900">
              <a:buFont typeface="Arial" panose="020B0604020202020204" pitchFamily="34" charset="0"/>
              <a:buChar char="•"/>
            </a:pPr>
            <a:r>
              <a:rPr lang="en-US" dirty="0" err="1">
                <a:latin typeface="Courier" pitchFamily="2" charset="0"/>
              </a:rPr>
              <a:t>AllAtOnce</a:t>
            </a:r>
            <a:r>
              <a:rPr lang="en-US" dirty="0"/>
              <a:t>: all traffic at one</a:t>
            </a:r>
          </a:p>
        </p:txBody>
      </p:sp>
    </p:spTree>
    <p:extLst>
      <p:ext uri="{BB962C8B-B14F-4D97-AF65-F5344CB8AC3E}">
        <p14:creationId xmlns:p14="http://schemas.microsoft.com/office/powerpoint/2010/main" val="274524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C947AF-83BA-BA46-9DD1-3074FBBFAEC4}"/>
              </a:ext>
            </a:extLst>
          </p:cNvPr>
          <p:cNvSpPr>
            <a:spLocks noGrp="1"/>
          </p:cNvSpPr>
          <p:nvPr>
            <p:ph sz="quarter" idx="10"/>
          </p:nvPr>
        </p:nvSpPr>
        <p:spPr/>
        <p:txBody>
          <a:bodyPr/>
          <a:lstStyle/>
          <a:p>
            <a:r>
              <a:rPr lang="en-US" dirty="0"/>
              <a:t>Canary Deployments using SAM</a:t>
            </a:r>
          </a:p>
        </p:txBody>
      </p:sp>
    </p:spTree>
    <p:extLst>
      <p:ext uri="{BB962C8B-B14F-4D97-AF65-F5344CB8AC3E}">
        <p14:creationId xmlns:p14="http://schemas.microsoft.com/office/powerpoint/2010/main" val="71498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B294-3C70-574E-B95B-A33029716C92}"/>
              </a:ext>
            </a:extLst>
          </p:cNvPr>
          <p:cNvSpPr>
            <a:spLocks noGrp="1"/>
          </p:cNvSpPr>
          <p:nvPr>
            <p:ph type="title"/>
          </p:nvPr>
        </p:nvSpPr>
        <p:spPr/>
        <p:txBody>
          <a:bodyPr/>
          <a:lstStyle/>
          <a:p>
            <a:r>
              <a:rPr lang="en-US" dirty="0"/>
              <a:t>Logging and Metrics are a universal right!</a:t>
            </a:r>
          </a:p>
        </p:txBody>
      </p:sp>
      <p:sp>
        <p:nvSpPr>
          <p:cNvPr id="3" name="Content Placeholder 2">
            <a:extLst>
              <a:ext uri="{FF2B5EF4-FFF2-40B4-BE49-F238E27FC236}">
                <a16:creationId xmlns:a16="http://schemas.microsoft.com/office/drawing/2014/main" id="{B93E8D10-8707-1345-A599-76535716F9EB}"/>
              </a:ext>
            </a:extLst>
          </p:cNvPr>
          <p:cNvSpPr>
            <a:spLocks noGrp="1"/>
          </p:cNvSpPr>
          <p:nvPr>
            <p:ph idx="1"/>
          </p:nvPr>
        </p:nvSpPr>
        <p:spPr>
          <a:xfrm>
            <a:off x="340592" y="1009332"/>
            <a:ext cx="8205304" cy="3553926"/>
          </a:xfrm>
        </p:spPr>
        <p:txBody>
          <a:bodyPr/>
          <a:lstStyle/>
          <a:p>
            <a:r>
              <a:rPr lang="en-US" b="1" dirty="0" err="1"/>
              <a:t>CloudWatch</a:t>
            </a:r>
            <a:r>
              <a:rPr lang="en-US" b="1" dirty="0"/>
              <a:t> Metrics:</a:t>
            </a:r>
          </a:p>
          <a:p>
            <a:pPr marL="342900" indent="-342900">
              <a:buFont typeface="Arial" charset="0"/>
              <a:buChar char="•"/>
            </a:pPr>
            <a:r>
              <a:rPr lang="en-US" sz="2000" dirty="0"/>
              <a:t>6 Built in metrics for Lambda</a:t>
            </a:r>
          </a:p>
          <a:p>
            <a:pPr marL="1085850" lvl="1" indent="-342900">
              <a:buFont typeface="Arial" charset="0"/>
              <a:buChar char="•"/>
            </a:pPr>
            <a:r>
              <a:rPr lang="en-US" sz="1800" dirty="0"/>
              <a:t>Invocation Count, Invocation duration, Invocation errors, Throttled Invocation, Iterator Age, DLQ Errors</a:t>
            </a:r>
          </a:p>
          <a:p>
            <a:pPr marL="1085850" lvl="1" indent="-342900">
              <a:buFont typeface="Arial" charset="0"/>
              <a:buChar char="•"/>
            </a:pPr>
            <a:r>
              <a:rPr lang="en-US" sz="1800" dirty="0"/>
              <a:t>Can call “put-metric-data” from your function code for custom metrics</a:t>
            </a:r>
          </a:p>
          <a:p>
            <a:pPr marL="342900" indent="-342900">
              <a:buFont typeface="Arial" charset="0"/>
              <a:buChar char="•"/>
            </a:pPr>
            <a:r>
              <a:rPr lang="en-US" sz="2000" dirty="0"/>
              <a:t>7 Built in metrics for API-Gateway</a:t>
            </a:r>
          </a:p>
          <a:p>
            <a:pPr marL="1085850" lvl="1" indent="-342900">
              <a:buFont typeface="Arial" charset="0"/>
              <a:buChar char="•"/>
            </a:pPr>
            <a:r>
              <a:rPr lang="en-US" sz="1800" dirty="0"/>
              <a:t>API Calls Count, Latency, 4XXs, 5XXs, Integration Latency, Cache Hit Count, Cache Miss Count</a:t>
            </a:r>
          </a:p>
          <a:p>
            <a:pPr marL="1085850" lvl="1" indent="-342900">
              <a:buFont typeface="Arial" charset="0"/>
              <a:buChar char="•"/>
            </a:pPr>
            <a:r>
              <a:rPr lang="en-US" sz="1800" dirty="0"/>
              <a:t>Error and Cache metrics now support </a:t>
            </a:r>
            <a:r>
              <a:rPr lang="en-US" sz="1800" i="1" dirty="0"/>
              <a:t>averages</a:t>
            </a:r>
            <a:r>
              <a:rPr lang="en-US" sz="1800" dirty="0"/>
              <a:t> and </a:t>
            </a:r>
            <a:r>
              <a:rPr lang="en-US" sz="1800" i="1" dirty="0"/>
              <a:t>percentiles</a:t>
            </a:r>
          </a:p>
        </p:txBody>
      </p:sp>
      <p:pic>
        <p:nvPicPr>
          <p:cNvPr id="4" name="Picture 3">
            <a:extLst>
              <a:ext uri="{FF2B5EF4-FFF2-40B4-BE49-F238E27FC236}">
                <a16:creationId xmlns:a16="http://schemas.microsoft.com/office/drawing/2014/main" id="{0A73DFB9-0C57-7E46-8444-A21F374EB6D6}"/>
              </a:ext>
            </a:extLst>
          </p:cNvPr>
          <p:cNvPicPr>
            <a:picLocks noChangeAspect="1"/>
          </p:cNvPicPr>
          <p:nvPr/>
        </p:nvPicPr>
        <p:blipFill>
          <a:blip r:embed="rId2"/>
          <a:stretch>
            <a:fillRect/>
          </a:stretch>
        </p:blipFill>
        <p:spPr>
          <a:xfrm>
            <a:off x="7875270" y="219826"/>
            <a:ext cx="1089659" cy="1230357"/>
          </a:xfrm>
          <a:prstGeom prst="rect">
            <a:avLst/>
          </a:prstGeom>
        </p:spPr>
      </p:pic>
    </p:spTree>
    <p:extLst>
      <p:ext uri="{BB962C8B-B14F-4D97-AF65-F5344CB8AC3E}">
        <p14:creationId xmlns:p14="http://schemas.microsoft.com/office/powerpoint/2010/main" val="359984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Deployment</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a:t>AWS </a:t>
            </a:r>
            <a:r>
              <a:rPr lang="en-US" sz="2000" dirty="0" err="1"/>
              <a:t>Fargate</a:t>
            </a:r>
            <a:r>
              <a:rPr lang="en-US" sz="2000" dirty="0"/>
              <a:t> &amp; Amazon ECS</a:t>
            </a:r>
          </a:p>
          <a:p>
            <a:r>
              <a:rPr lang="en-US" sz="2000" dirty="0">
                <a:hlinkClick r:id="rId2"/>
              </a:rPr>
              <a:t>https://aws.amazon.com/ecs</a:t>
            </a:r>
            <a:endParaRPr lang="en-US" sz="2000" dirty="0"/>
          </a:p>
          <a:p>
            <a:r>
              <a:rPr lang="en-US" sz="2000" dirty="0">
                <a:hlinkClick r:id="rId3"/>
              </a:rPr>
              <a:t>https://aws.amazon.com/fargate</a:t>
            </a:r>
            <a:endParaRPr lang="en-US" sz="2000" dirty="0"/>
          </a:p>
          <a:p>
            <a:endParaRPr lang="en-US" sz="2000" dirty="0"/>
          </a:p>
          <a:p>
            <a:r>
              <a:rPr lang="en-US" sz="2000" dirty="0" err="1"/>
              <a:t>Serverless</a:t>
            </a:r>
            <a:endParaRPr lang="en-US" sz="2000" dirty="0"/>
          </a:p>
          <a:p>
            <a:r>
              <a:rPr lang="en-US" sz="2000" dirty="0">
                <a:hlinkClick r:id="rId4"/>
              </a:rPr>
              <a:t>https://aws.amazon.com/serverless/</a:t>
            </a:r>
            <a:endParaRPr lang="en-US" sz="2000" dirty="0"/>
          </a:p>
          <a:p>
            <a:endParaRPr lang="en-US" sz="2000" dirty="0"/>
          </a:p>
          <a:p>
            <a:r>
              <a:rPr lang="en-US" sz="2000" dirty="0"/>
              <a:t>Kubernetes</a:t>
            </a:r>
          </a:p>
          <a:p>
            <a:r>
              <a:rPr lang="en-US" sz="2000" dirty="0">
                <a:hlinkClick r:id="rId5"/>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Container Services Landscape</a:t>
            </a:r>
          </a:p>
        </p:txBody>
      </p:sp>
      <p:sp>
        <p:nvSpPr>
          <p:cNvPr id="5" name="TextBox 4"/>
          <p:cNvSpPr txBox="1"/>
          <p:nvPr/>
        </p:nvSpPr>
        <p:spPr>
          <a:xfrm>
            <a:off x="352323" y="1068010"/>
            <a:ext cx="2966610" cy="1046440"/>
          </a:xfrm>
          <a:prstGeom prst="rect">
            <a:avLst/>
          </a:prstGeom>
          <a:noFill/>
        </p:spPr>
        <p:txBody>
          <a:bodyPr wrap="square" rtlCol="0">
            <a:spAutoFit/>
          </a:bodyPr>
          <a:lstStyle/>
          <a:p>
            <a:r>
              <a:rPr lang="en-US" b="1" dirty="0">
                <a:solidFill>
                  <a:schemeClr val="accent1"/>
                </a:solidFill>
                <a:latin typeface="Amazon Ember Light" panose="020B0603020204020204" pitchFamily="34" charset="0"/>
                <a:ea typeface="Amazon Ember Light" panose="020B0603020204020204" pitchFamily="34" charset="0"/>
                <a:cs typeface="Amazon Ember Light" panose="020B0603020204020204" pitchFamily="34" charset="0"/>
              </a:rPr>
              <a:t>MANAGEMENT</a:t>
            </a:r>
            <a:endParaRPr lang="en-US" sz="2000" b="1" dirty="0">
              <a:solidFill>
                <a:schemeClr val="accent1"/>
              </a:solidFill>
              <a:latin typeface="Amazon Ember Light" panose="020B0603020204020204" pitchFamily="34" charset="0"/>
              <a:ea typeface="Amazon Ember Light" panose="020B0603020204020204" pitchFamily="34" charset="0"/>
              <a:cs typeface="Amazon Ember Light" panose="020B0603020204020204" pitchFamily="34" charset="0"/>
            </a:endParaRPr>
          </a:p>
          <a:p>
            <a:r>
              <a:rPr lang="en-US" sz="1400" dirty="0">
                <a:solidFill>
                  <a:schemeClr val="bg1"/>
                </a:solidFill>
                <a:latin typeface="Amazon Ember"/>
              </a:rPr>
              <a:t>Deployment, Scheduling, Scaling &amp; Management of containerized applications</a:t>
            </a:r>
          </a:p>
        </p:txBody>
      </p:sp>
      <p:sp>
        <p:nvSpPr>
          <p:cNvPr id="6" name="TextBox 5"/>
          <p:cNvSpPr txBox="1"/>
          <p:nvPr/>
        </p:nvSpPr>
        <p:spPr>
          <a:xfrm>
            <a:off x="352322" y="2622148"/>
            <a:ext cx="2684389" cy="584775"/>
          </a:xfrm>
          <a:prstGeom prst="rect">
            <a:avLst/>
          </a:prstGeom>
          <a:noFill/>
        </p:spPr>
        <p:txBody>
          <a:bodyPr wrap="square" rtlCol="0">
            <a:spAutoFit/>
          </a:bodyPr>
          <a:lstStyle/>
          <a:p>
            <a:r>
              <a:rPr lang="en-US" b="1" dirty="0">
                <a:solidFill>
                  <a:schemeClr val="accent1"/>
                </a:solidFill>
                <a:latin typeface="Amazon Ember Light" panose="020B0603020204020204" pitchFamily="34" charset="0"/>
                <a:ea typeface="Amazon Ember Light" panose="020B0603020204020204" pitchFamily="34" charset="0"/>
                <a:cs typeface="Amazon Ember Light" panose="020B0603020204020204" pitchFamily="34" charset="0"/>
              </a:rPr>
              <a:t>HOSTING</a:t>
            </a:r>
            <a:endParaRPr lang="en-US" sz="2000" b="1" dirty="0">
              <a:solidFill>
                <a:schemeClr val="accent1"/>
              </a:solidFill>
              <a:latin typeface="Amazon Ember Light" panose="020B0603020204020204" pitchFamily="34" charset="0"/>
              <a:ea typeface="Amazon Ember Light" panose="020B0603020204020204" pitchFamily="34" charset="0"/>
              <a:cs typeface="Amazon Ember Light" panose="020B0603020204020204" pitchFamily="34" charset="0"/>
            </a:endParaRPr>
          </a:p>
          <a:p>
            <a:r>
              <a:rPr lang="en-US" sz="1400" dirty="0">
                <a:solidFill>
                  <a:schemeClr val="bg1"/>
                </a:solidFill>
                <a:latin typeface="Amazon Ember"/>
              </a:rPr>
              <a:t>Where the containers run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6958" y="1056721"/>
            <a:ext cx="996864" cy="99686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4170" y="1056721"/>
            <a:ext cx="1017818" cy="104565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7614" y="2349717"/>
            <a:ext cx="813492" cy="97619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539" y="2316713"/>
            <a:ext cx="1046449" cy="1046449"/>
          </a:xfrm>
          <a:prstGeom prst="rect">
            <a:avLst/>
          </a:prstGeom>
        </p:spPr>
      </p:pic>
      <p:sp>
        <p:nvSpPr>
          <p:cNvPr id="23" name="TextBox 22"/>
          <p:cNvSpPr txBox="1"/>
          <p:nvPr/>
        </p:nvSpPr>
        <p:spPr>
          <a:xfrm>
            <a:off x="4361106" y="1287113"/>
            <a:ext cx="1504433" cy="461665"/>
          </a:xfrm>
          <a:prstGeom prst="rect">
            <a:avLst/>
          </a:prstGeom>
          <a:noFill/>
        </p:spPr>
        <p:txBody>
          <a:bodyPr wrap="square" rtlCol="0">
            <a:spAutoFit/>
          </a:bodyPr>
          <a:lstStyle/>
          <a:p>
            <a:r>
              <a:rPr lang="en-US" sz="1200" b="1" dirty="0">
                <a:solidFill>
                  <a:schemeClr val="bg1"/>
                </a:solidFill>
                <a:latin typeface="Amazon Ember"/>
              </a:rPr>
              <a:t>Amazon Elastic </a:t>
            </a:r>
          </a:p>
          <a:p>
            <a:r>
              <a:rPr lang="en-US" sz="1200" b="1" dirty="0">
                <a:solidFill>
                  <a:schemeClr val="bg1"/>
                </a:solidFill>
                <a:latin typeface="Amazon Ember"/>
              </a:rPr>
              <a:t>Container Service </a:t>
            </a:r>
          </a:p>
        </p:txBody>
      </p:sp>
      <p:sp>
        <p:nvSpPr>
          <p:cNvPr id="24" name="TextBox 23"/>
          <p:cNvSpPr txBox="1"/>
          <p:nvPr/>
        </p:nvSpPr>
        <p:spPr>
          <a:xfrm>
            <a:off x="6858808" y="1252684"/>
            <a:ext cx="1515463" cy="646331"/>
          </a:xfrm>
          <a:prstGeom prst="rect">
            <a:avLst/>
          </a:prstGeom>
          <a:noFill/>
        </p:spPr>
        <p:txBody>
          <a:bodyPr wrap="square" rtlCol="0">
            <a:spAutoFit/>
          </a:bodyPr>
          <a:lstStyle/>
          <a:p>
            <a:r>
              <a:rPr lang="en-US" sz="1200" b="1" dirty="0">
                <a:solidFill>
                  <a:schemeClr val="bg1"/>
                </a:solidFill>
                <a:latin typeface="Amazon Ember"/>
              </a:rPr>
              <a:t>Amazon Elastic </a:t>
            </a:r>
          </a:p>
          <a:p>
            <a:r>
              <a:rPr lang="en-US" sz="1200" b="1" dirty="0">
                <a:solidFill>
                  <a:schemeClr val="bg1"/>
                </a:solidFill>
                <a:latin typeface="Amazon Ember"/>
              </a:rPr>
              <a:t>Container Service for Kubernetes</a:t>
            </a:r>
          </a:p>
        </p:txBody>
      </p:sp>
      <p:sp>
        <p:nvSpPr>
          <p:cNvPr id="26" name="TextBox 25"/>
          <p:cNvSpPr txBox="1"/>
          <p:nvPr/>
        </p:nvSpPr>
        <p:spPr>
          <a:xfrm>
            <a:off x="4361106" y="2721326"/>
            <a:ext cx="1139562" cy="276999"/>
          </a:xfrm>
          <a:prstGeom prst="rect">
            <a:avLst/>
          </a:prstGeom>
          <a:noFill/>
        </p:spPr>
        <p:txBody>
          <a:bodyPr wrap="square" rtlCol="0">
            <a:spAutoFit/>
          </a:bodyPr>
          <a:lstStyle/>
          <a:p>
            <a:r>
              <a:rPr lang="en-US" sz="1200" b="1" dirty="0">
                <a:solidFill>
                  <a:schemeClr val="bg1"/>
                </a:solidFill>
                <a:latin typeface="Amazon Ember"/>
              </a:rPr>
              <a:t>Amazon EC2 </a:t>
            </a:r>
          </a:p>
        </p:txBody>
      </p:sp>
      <p:sp>
        <p:nvSpPr>
          <p:cNvPr id="27" name="TextBox 26"/>
          <p:cNvSpPr txBox="1"/>
          <p:nvPr/>
        </p:nvSpPr>
        <p:spPr>
          <a:xfrm>
            <a:off x="6858808" y="2721325"/>
            <a:ext cx="1139562" cy="276999"/>
          </a:xfrm>
          <a:prstGeom prst="rect">
            <a:avLst/>
          </a:prstGeom>
          <a:noFill/>
        </p:spPr>
        <p:txBody>
          <a:bodyPr wrap="square" rtlCol="0">
            <a:spAutoFit/>
          </a:bodyPr>
          <a:lstStyle/>
          <a:p>
            <a:r>
              <a:rPr lang="en-US" sz="1200" b="1" dirty="0">
                <a:solidFill>
                  <a:schemeClr val="bg1"/>
                </a:solidFill>
                <a:latin typeface="Amazon Ember"/>
              </a:rPr>
              <a:t>AWS Fargate</a:t>
            </a:r>
          </a:p>
        </p:txBody>
      </p:sp>
      <p:sp>
        <p:nvSpPr>
          <p:cNvPr id="20" name="TextBox 19"/>
          <p:cNvSpPr txBox="1"/>
          <p:nvPr/>
        </p:nvSpPr>
        <p:spPr>
          <a:xfrm>
            <a:off x="352322" y="3714621"/>
            <a:ext cx="2865828" cy="584775"/>
          </a:xfrm>
          <a:prstGeom prst="rect">
            <a:avLst/>
          </a:prstGeom>
          <a:noFill/>
        </p:spPr>
        <p:txBody>
          <a:bodyPr wrap="square" rtlCol="0">
            <a:spAutoFit/>
          </a:bodyPr>
          <a:lstStyle/>
          <a:p>
            <a:r>
              <a:rPr lang="en-US" b="1" dirty="0">
                <a:solidFill>
                  <a:schemeClr val="accent1"/>
                </a:solidFill>
                <a:latin typeface="Amazon Ember Light" panose="020B0603020204020204" pitchFamily="34" charset="0"/>
                <a:ea typeface="Amazon Ember Light" panose="020B0603020204020204" pitchFamily="34" charset="0"/>
                <a:cs typeface="Amazon Ember Light" panose="020B0603020204020204" pitchFamily="34" charset="0"/>
              </a:rPr>
              <a:t>IMAGE REGISTRY</a:t>
            </a:r>
          </a:p>
          <a:p>
            <a:r>
              <a:rPr lang="en-US" sz="1400" dirty="0">
                <a:solidFill>
                  <a:schemeClr val="bg1"/>
                </a:solidFill>
                <a:latin typeface="Amazon Ember"/>
              </a:rPr>
              <a:t>Container Image Repository</a:t>
            </a:r>
          </a:p>
        </p:txBody>
      </p:sp>
      <p:sp>
        <p:nvSpPr>
          <p:cNvPr id="3" name="Rectangle 2"/>
          <p:cNvSpPr/>
          <p:nvPr/>
        </p:nvSpPr>
        <p:spPr>
          <a:xfrm>
            <a:off x="7721534" y="993851"/>
            <a:ext cx="908342" cy="3217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rgbClr val="1893FF"/>
                </a:solidFill>
                <a:latin typeface="Amazon Ember"/>
              </a:rPr>
              <a:t>Preview!</a:t>
            </a:r>
          </a:p>
        </p:txBody>
      </p:sp>
      <p:pic>
        <p:nvPicPr>
          <p:cNvPr id="15" name="Picture 14"/>
          <p:cNvPicPr>
            <a:picLocks noChangeAspect="1"/>
          </p:cNvPicPr>
          <p:nvPr/>
        </p:nvPicPr>
        <p:blipFill>
          <a:blip r:embed="rId7"/>
          <a:stretch>
            <a:fillRect/>
          </a:stretch>
        </p:blipFill>
        <p:spPr>
          <a:xfrm>
            <a:off x="3604258" y="3573612"/>
            <a:ext cx="843124" cy="866791"/>
          </a:xfrm>
          <a:prstGeom prst="rect">
            <a:avLst/>
          </a:prstGeom>
        </p:spPr>
      </p:pic>
      <p:sp>
        <p:nvSpPr>
          <p:cNvPr id="16" name="TextBox 15"/>
          <p:cNvSpPr txBox="1"/>
          <p:nvPr/>
        </p:nvSpPr>
        <p:spPr>
          <a:xfrm>
            <a:off x="4361106" y="3826451"/>
            <a:ext cx="1703293" cy="461665"/>
          </a:xfrm>
          <a:prstGeom prst="rect">
            <a:avLst/>
          </a:prstGeom>
          <a:noFill/>
        </p:spPr>
        <p:txBody>
          <a:bodyPr wrap="square" rtlCol="0">
            <a:spAutoFit/>
          </a:bodyPr>
          <a:lstStyle/>
          <a:p>
            <a:r>
              <a:rPr lang="en-US" sz="1200" b="1" dirty="0">
                <a:solidFill>
                  <a:schemeClr val="bg1"/>
                </a:solidFill>
                <a:latin typeface="Amazon Ember"/>
              </a:rPr>
              <a:t>Amazon Elastic </a:t>
            </a:r>
          </a:p>
          <a:p>
            <a:r>
              <a:rPr lang="en-US" sz="1200" b="1" dirty="0">
                <a:solidFill>
                  <a:schemeClr val="bg1"/>
                </a:solidFill>
                <a:latin typeface="Amazon Ember"/>
              </a:rPr>
              <a:t>Container Registry </a:t>
            </a:r>
          </a:p>
        </p:txBody>
      </p:sp>
    </p:spTree>
    <p:extLst>
      <p:ext uri="{BB962C8B-B14F-4D97-AF65-F5344CB8AC3E}">
        <p14:creationId xmlns:p14="http://schemas.microsoft.com/office/powerpoint/2010/main" val="311472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Amazon ECS and AWS </a:t>
            </a:r>
            <a:r>
              <a:rPr lang="en-US" dirty="0" err="1"/>
              <a:t>Fargate</a:t>
            </a:r>
            <a:endParaRPr lang="en-US" dirty="0"/>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43561" y="964402"/>
            <a:ext cx="7072168" cy="1903219"/>
            <a:chOff x="297051" y="1182029"/>
            <a:chExt cx="7072168" cy="1903219"/>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297051" y="1182029"/>
              <a:ext cx="707216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3722531" y="2522655"/>
              <a:ext cx="110604" cy="562593"/>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899756" y="2522655"/>
              <a:ext cx="2933379" cy="562593"/>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3833135" y="2522655"/>
              <a:ext cx="2712172" cy="562593"/>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Amazon ECS</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pic>
        <p:nvPicPr>
          <p:cNvPr id="246" name="Picture 245">
            <a:extLst>
              <a:ext uri="{FF2B5EF4-FFF2-40B4-BE49-F238E27FC236}">
                <a16:creationId xmlns:a16="http://schemas.microsoft.com/office/drawing/2014/main" id="{9B8A9F8B-B712-2F46-A43A-676AB0BA47B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319279" y="1154594"/>
            <a:ext cx="853971" cy="960243"/>
          </a:xfrm>
          <a:prstGeom prst="rect">
            <a:avLst/>
          </a:prstGeom>
        </p:spPr>
      </p:pic>
    </p:spTree>
    <p:extLst>
      <p:ext uri="{BB962C8B-B14F-4D97-AF65-F5344CB8AC3E}">
        <p14:creationId xmlns:p14="http://schemas.microsoft.com/office/powerpoint/2010/main" val="296594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Build Your Application</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Amazon ECS and AWS </a:t>
            </a:r>
            <a:r>
              <a:rPr lang="en-US" sz="2000" dirty="0" err="1">
                <a:latin typeface="Amazon Ember" charset="0"/>
                <a:ea typeface="Amazon Ember" charset="0"/>
                <a:cs typeface="Amazon Ember" charset="0"/>
              </a:rPr>
              <a:t>Fargate</a:t>
            </a:r>
            <a:endParaRPr lang="en-US" sz="2000" dirty="0">
              <a:latin typeface="Amazon Ember" charset="0"/>
              <a:ea typeface="Amazon Ember" charset="0"/>
              <a:cs typeface="Amazon Ember" charset="0"/>
            </a:endParaRP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2343281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175395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05134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AWS Console &amp; </a:t>
            </a:r>
          </a:p>
          <a:p>
            <a:r>
              <a:rPr lang="en-US" dirty="0"/>
              <a:t>Task Definitions</a:t>
            </a:r>
          </a:p>
        </p:txBody>
      </p:sp>
      <p:pic>
        <p:nvPicPr>
          <p:cNvPr id="2" name="Picture 1">
            <a:extLst>
              <a:ext uri="{FF2B5EF4-FFF2-40B4-BE49-F238E27FC236}">
                <a16:creationId xmlns:a16="http://schemas.microsoft.com/office/drawing/2014/main" id="{A8716C73-9924-C849-B802-B5376C229E33}"/>
              </a:ext>
            </a:extLst>
          </p:cNvPr>
          <p:cNvPicPr>
            <a:picLocks noChangeAspect="1"/>
          </p:cNvPicPr>
          <p:nvPr/>
        </p:nvPicPr>
        <p:blipFill>
          <a:blip r:embed="rId3"/>
          <a:stretch>
            <a:fillRect/>
          </a:stretch>
        </p:blipFill>
        <p:spPr>
          <a:xfrm>
            <a:off x="5188020" y="1450636"/>
            <a:ext cx="2892603" cy="1631167"/>
          </a:xfrm>
          <a:prstGeom prst="rect">
            <a:avLst/>
          </a:prstGeom>
        </p:spPr>
      </p:pic>
    </p:spTree>
    <p:extLst>
      <p:ext uri="{BB962C8B-B14F-4D97-AF65-F5344CB8AC3E}">
        <p14:creationId xmlns:p14="http://schemas.microsoft.com/office/powerpoint/2010/main" val="3921984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1313393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Run </a:t>
            </a:r>
            <a:r>
              <a:rPr lang="en-US" dirty="0" err="1"/>
              <a:t>Fargate</a:t>
            </a:r>
            <a:r>
              <a:rPr lang="en-US" dirty="0"/>
              <a:t> Services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Fargate</a:t>
            </a:r>
            <a:r>
              <a:rPr lang="en-US" dirty="0"/>
              <a:t> Visibility and Monitoring</a:t>
            </a:r>
          </a:p>
        </p:txBody>
      </p:sp>
      <p:grpSp>
        <p:nvGrpSpPr>
          <p:cNvPr id="32" name="Group 31">
            <a:extLst>
              <a:ext uri="{FF2B5EF4-FFF2-40B4-BE49-F238E27FC236}">
                <a16:creationId xmlns:a16="http://schemas.microsoft.com/office/drawing/2014/main" id="{4E6F2C91-6BBD-4F33-A566-0A67200B033B}"/>
              </a:ext>
            </a:extLst>
          </p:cNvPr>
          <p:cNvGrpSpPr/>
          <p:nvPr/>
        </p:nvGrpSpPr>
        <p:grpSpPr>
          <a:xfrm>
            <a:off x="281743" y="1571066"/>
            <a:ext cx="4643595" cy="1766739"/>
            <a:chOff x="285020" y="978195"/>
            <a:chExt cx="4643595" cy="1766739"/>
          </a:xfrm>
        </p:grpSpPr>
        <p:sp>
          <p:nvSpPr>
            <p:cNvPr id="13" name="Rectangle 12">
              <a:extLst>
                <a:ext uri="{FF2B5EF4-FFF2-40B4-BE49-F238E27FC236}">
                  <a16:creationId xmlns:a16="http://schemas.microsoft.com/office/drawing/2014/main" id="{173A8232-3296-4250-8D2A-6AB5C27A93B8}"/>
                </a:ext>
              </a:extLst>
            </p:cNvPr>
            <p:cNvSpPr/>
            <p:nvPr/>
          </p:nvSpPr>
          <p:spPr>
            <a:xfrm>
              <a:off x="355600" y="2375602"/>
              <a:ext cx="4572000" cy="369332"/>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Service-level metrics available</a:t>
              </a:r>
            </a:p>
          </p:txBody>
        </p:sp>
        <p:sp>
          <p:nvSpPr>
            <p:cNvPr id="14" name="Rectangle 13">
              <a:extLst>
                <a:ext uri="{FF2B5EF4-FFF2-40B4-BE49-F238E27FC236}">
                  <a16:creationId xmlns:a16="http://schemas.microsoft.com/office/drawing/2014/main" id="{C8A8B372-1115-4753-8571-81E4DA3600AF}"/>
                </a:ext>
              </a:extLst>
            </p:cNvPr>
            <p:cNvSpPr/>
            <p:nvPr/>
          </p:nvSpPr>
          <p:spPr>
            <a:xfrm>
              <a:off x="356615" y="978195"/>
              <a:ext cx="4572000" cy="646331"/>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Logs</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Events supported</a:t>
              </a:r>
            </a:p>
          </p:txBody>
        </p:sp>
        <p:cxnSp>
          <p:nvCxnSpPr>
            <p:cNvPr id="16" name="Straight Connector 15">
              <a:extLst>
                <a:ext uri="{FF2B5EF4-FFF2-40B4-BE49-F238E27FC236}">
                  <a16:creationId xmlns:a16="http://schemas.microsoft.com/office/drawing/2014/main" id="{B8D54FD0-EF3D-4E75-B9C7-4E2D06D8C056}"/>
                </a:ext>
              </a:extLst>
            </p:cNvPr>
            <p:cNvCxnSpPr>
              <a:cxnSpLocks/>
            </p:cNvCxnSpPr>
            <p:nvPr/>
          </p:nvCxnSpPr>
          <p:spPr>
            <a:xfrm>
              <a:off x="285020" y="2059010"/>
              <a:ext cx="438912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C4DCCD3B-3B8B-4668-A747-38606F4C42AC}"/>
              </a:ext>
            </a:extLst>
          </p:cNvPr>
          <p:cNvGrpSpPr/>
          <p:nvPr/>
        </p:nvGrpSpPr>
        <p:grpSpPr>
          <a:xfrm>
            <a:off x="4061960" y="2880542"/>
            <a:ext cx="652998" cy="650674"/>
            <a:chOff x="4610100" y="4498329"/>
            <a:chExt cx="438261" cy="436702"/>
          </a:xfrm>
        </p:grpSpPr>
        <p:sp>
          <p:nvSpPr>
            <p:cNvPr id="28" name="Freeform: Shape 27">
              <a:extLst>
                <a:ext uri="{FF2B5EF4-FFF2-40B4-BE49-F238E27FC236}">
                  <a16:creationId xmlns:a16="http://schemas.microsoft.com/office/drawing/2014/main" id="{19420A1B-02FF-4A50-81F7-6CCEE0272570}"/>
                </a:ext>
              </a:extLst>
            </p:cNvPr>
            <p:cNvSpPr>
              <a:spLocks noChangeArrowheads="1"/>
            </p:cNvSpPr>
            <p:nvPr/>
          </p:nvSpPr>
          <p:spPr bwMode="auto">
            <a:xfrm>
              <a:off x="4611659" y="4498330"/>
              <a:ext cx="287692" cy="317557"/>
            </a:xfrm>
            <a:custGeom>
              <a:avLst/>
              <a:gdLst>
                <a:gd name="connsiteX0" fmla="*/ 175479 w 287692"/>
                <a:gd name="connsiteY0" fmla="*/ 0 h 317557"/>
                <a:gd name="connsiteX1" fmla="*/ 243783 w 287692"/>
                <a:gd name="connsiteY1" fmla="*/ 13790 h 317557"/>
                <a:gd name="connsiteX2" fmla="*/ 287692 w 287692"/>
                <a:gd name="connsiteY2" fmla="*/ 43394 h 317557"/>
                <a:gd name="connsiteX3" fmla="*/ 78091 w 287692"/>
                <a:gd name="connsiteY3" fmla="*/ 317557 h 317557"/>
                <a:gd name="connsiteX4" fmla="*/ 51397 w 287692"/>
                <a:gd name="connsiteY4" fmla="*/ 299560 h 317557"/>
                <a:gd name="connsiteX5" fmla="*/ 0 w 287692"/>
                <a:gd name="connsiteY5" fmla="*/ 175478 h 317557"/>
                <a:gd name="connsiteX6" fmla="*/ 175479 w 287692"/>
                <a:gd name="connsiteY6" fmla="*/ 0 h 3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692" h="317557">
                  <a:moveTo>
                    <a:pt x="175479" y="0"/>
                  </a:moveTo>
                  <a:cubicBezTo>
                    <a:pt x="199708" y="0"/>
                    <a:pt x="222789" y="4911"/>
                    <a:pt x="243783" y="13790"/>
                  </a:cubicBezTo>
                  <a:lnTo>
                    <a:pt x="287692" y="43394"/>
                  </a:lnTo>
                  <a:lnTo>
                    <a:pt x="78091" y="317557"/>
                  </a:lnTo>
                  <a:lnTo>
                    <a:pt x="51397" y="299560"/>
                  </a:lnTo>
                  <a:cubicBezTo>
                    <a:pt x="19642" y="267805"/>
                    <a:pt x="0" y="223935"/>
                    <a:pt x="0" y="175478"/>
                  </a:cubicBezTo>
                  <a:cubicBezTo>
                    <a:pt x="0" y="78564"/>
                    <a:pt x="78565" y="0"/>
                    <a:pt x="175479" y="0"/>
                  </a:cubicBezTo>
                  <a:close/>
                </a:path>
              </a:pathLst>
            </a:custGeom>
            <a:solidFill>
              <a:schemeClr val="accent1"/>
            </a:solid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29" name="Oval 28">
              <a:extLst>
                <a:ext uri="{FF2B5EF4-FFF2-40B4-BE49-F238E27FC236}">
                  <a16:creationId xmlns:a16="http://schemas.microsoft.com/office/drawing/2014/main" id="{FA1772D5-7408-4AA3-86FC-DC62EE3FE653}"/>
                </a:ext>
              </a:extLst>
            </p:cNvPr>
            <p:cNvSpPr/>
            <p:nvPr/>
          </p:nvSpPr>
          <p:spPr>
            <a:xfrm>
              <a:off x="4610100" y="4506261"/>
              <a:ext cx="350046" cy="350046"/>
            </a:xfrm>
            <a:prstGeom prst="ellipse">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Oval 44">
              <a:extLst>
                <a:ext uri="{FF2B5EF4-FFF2-40B4-BE49-F238E27FC236}">
                  <a16:creationId xmlns:a16="http://schemas.microsoft.com/office/drawing/2014/main" id="{5B4B8CC6-7D55-4FBF-B6B8-9AA42AF3E58A}"/>
                </a:ext>
              </a:extLst>
            </p:cNvPr>
            <p:cNvSpPr>
              <a:spLocks noChangeArrowheads="1"/>
            </p:cNvSpPr>
            <p:nvPr/>
          </p:nvSpPr>
          <p:spPr bwMode="auto">
            <a:xfrm>
              <a:off x="4611659" y="4498329"/>
              <a:ext cx="350957" cy="350956"/>
            </a:xfrm>
            <a:prstGeom prst="ellipse">
              <a:avLst/>
            </a:prstGeom>
            <a:no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31" name="Freeform 46">
              <a:extLst>
                <a:ext uri="{FF2B5EF4-FFF2-40B4-BE49-F238E27FC236}">
                  <a16:creationId xmlns:a16="http://schemas.microsoft.com/office/drawing/2014/main" id="{395FC256-3EDB-454D-8276-C75545A7E6CB}"/>
                </a:ext>
              </a:extLst>
            </p:cNvPr>
            <p:cNvSpPr>
              <a:spLocks/>
            </p:cNvSpPr>
            <p:nvPr/>
          </p:nvSpPr>
          <p:spPr bwMode="auto">
            <a:xfrm>
              <a:off x="4888835" y="4775505"/>
              <a:ext cx="159526" cy="159526"/>
            </a:xfrm>
            <a:custGeom>
              <a:avLst/>
              <a:gdLst>
                <a:gd name="T0" fmla="*/ 0 w 47"/>
                <a:gd name="T1" fmla="*/ 12 h 47"/>
                <a:gd name="T2" fmla="*/ 32 w 47"/>
                <a:gd name="T3" fmla="*/ 44 h 47"/>
                <a:gd name="T4" fmla="*/ 44 w 47"/>
                <a:gd name="T5" fmla="*/ 44 h 47"/>
                <a:gd name="T6" fmla="*/ 44 w 47"/>
                <a:gd name="T7" fmla="*/ 32 h 47"/>
                <a:gd name="T8" fmla="*/ 12 w 47"/>
                <a:gd name="T9" fmla="*/ 0 h 47"/>
              </a:gdLst>
              <a:ahLst/>
              <a:cxnLst>
                <a:cxn ang="0">
                  <a:pos x="T0" y="T1"/>
                </a:cxn>
                <a:cxn ang="0">
                  <a:pos x="T2" y="T3"/>
                </a:cxn>
                <a:cxn ang="0">
                  <a:pos x="T4" y="T5"/>
                </a:cxn>
                <a:cxn ang="0">
                  <a:pos x="T6" y="T7"/>
                </a:cxn>
                <a:cxn ang="0">
                  <a:pos x="T8" y="T9"/>
                </a:cxn>
              </a:cxnLst>
              <a:rect l="0" t="0" r="r" b="b"/>
              <a:pathLst>
                <a:path w="47" h="47">
                  <a:moveTo>
                    <a:pt x="0" y="12"/>
                  </a:moveTo>
                  <a:cubicBezTo>
                    <a:pt x="32" y="44"/>
                    <a:pt x="32" y="44"/>
                    <a:pt x="32" y="44"/>
                  </a:cubicBezTo>
                  <a:cubicBezTo>
                    <a:pt x="35" y="47"/>
                    <a:pt x="40" y="47"/>
                    <a:pt x="44" y="44"/>
                  </a:cubicBezTo>
                  <a:cubicBezTo>
                    <a:pt x="47" y="40"/>
                    <a:pt x="47" y="35"/>
                    <a:pt x="44" y="32"/>
                  </a:cubicBezTo>
                  <a:cubicBezTo>
                    <a:pt x="12" y="0"/>
                    <a:pt x="12" y="0"/>
                    <a:pt x="12" y="0"/>
                  </a:cubicBezTo>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grpSp>
        <p:nvGrpSpPr>
          <p:cNvPr id="5" name="Group 4">
            <a:extLst>
              <a:ext uri="{FF2B5EF4-FFF2-40B4-BE49-F238E27FC236}">
                <a16:creationId xmlns:a16="http://schemas.microsoft.com/office/drawing/2014/main" id="{DA700876-409D-4649-8D0D-0D3AAE6A90B3}"/>
              </a:ext>
            </a:extLst>
          </p:cNvPr>
          <p:cNvGrpSpPr/>
          <p:nvPr/>
        </p:nvGrpSpPr>
        <p:grpSpPr>
          <a:xfrm>
            <a:off x="3915341" y="1436193"/>
            <a:ext cx="813402" cy="789459"/>
            <a:chOff x="6709978" y="1445163"/>
            <a:chExt cx="1203837" cy="1168401"/>
          </a:xfrm>
        </p:grpSpPr>
        <p:sp>
          <p:nvSpPr>
            <p:cNvPr id="23" name="Freeform: Shape 22">
              <a:extLst>
                <a:ext uri="{FF2B5EF4-FFF2-40B4-BE49-F238E27FC236}">
                  <a16:creationId xmlns:a16="http://schemas.microsoft.com/office/drawing/2014/main" id="{D8E072F2-60CA-40CA-92E7-956C8FF411FD}"/>
                </a:ext>
              </a:extLst>
            </p:cNvPr>
            <p:cNvSpPr/>
            <p:nvPr/>
          </p:nvSpPr>
          <p:spPr>
            <a:xfrm>
              <a:off x="6709978" y="1445163"/>
              <a:ext cx="1007242" cy="1168401"/>
            </a:xfrm>
            <a:custGeom>
              <a:avLst/>
              <a:gdLst>
                <a:gd name="connsiteX0" fmla="*/ 503621 w 1007242"/>
                <a:gd name="connsiteY0" fmla="*/ 0 h 1168401"/>
                <a:gd name="connsiteX1" fmla="*/ 1007242 w 1007242"/>
                <a:gd name="connsiteY1" fmla="*/ 251810 h 1168401"/>
                <a:gd name="connsiteX2" fmla="*/ 1007242 w 1007242"/>
                <a:gd name="connsiteY2" fmla="*/ 916591 h 1168401"/>
                <a:gd name="connsiteX3" fmla="*/ 503621 w 1007242"/>
                <a:gd name="connsiteY3" fmla="*/ 1168401 h 1168401"/>
                <a:gd name="connsiteX4" fmla="*/ 0 w 1007242"/>
                <a:gd name="connsiteY4" fmla="*/ 916591 h 1168401"/>
                <a:gd name="connsiteX5" fmla="*/ 0 w 1007242"/>
                <a:gd name="connsiteY5" fmla="*/ 251810 h 116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42" h="1168401">
                  <a:moveTo>
                    <a:pt x="503621" y="0"/>
                  </a:moveTo>
                  <a:lnTo>
                    <a:pt x="1007242" y="251810"/>
                  </a:lnTo>
                  <a:lnTo>
                    <a:pt x="1007242" y="916591"/>
                  </a:lnTo>
                  <a:lnTo>
                    <a:pt x="503621" y="1168401"/>
                  </a:lnTo>
                  <a:lnTo>
                    <a:pt x="0" y="916591"/>
                  </a:lnTo>
                  <a:lnTo>
                    <a:pt x="0" y="251810"/>
                  </a:lnTo>
                  <a:close/>
                </a:path>
              </a:pathLst>
            </a:custGeom>
            <a:solidFill>
              <a:schemeClr val="accent6">
                <a:lumMod val="50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356F8814-EE54-411F-80DD-3EE8BD2CA32B}"/>
                </a:ext>
              </a:extLst>
            </p:cNvPr>
            <p:cNvGrpSpPr/>
            <p:nvPr/>
          </p:nvGrpSpPr>
          <p:grpSpPr>
            <a:xfrm>
              <a:off x="6906573" y="1710782"/>
              <a:ext cx="1007242" cy="556414"/>
              <a:chOff x="9002360" y="4411102"/>
              <a:chExt cx="1423863" cy="786562"/>
            </a:xfrm>
          </p:grpSpPr>
          <p:sp>
            <p:nvSpPr>
              <p:cNvPr id="20" name="Freeform 128">
                <a:extLst>
                  <a:ext uri="{FF2B5EF4-FFF2-40B4-BE49-F238E27FC236}">
                    <a16:creationId xmlns:a16="http://schemas.microsoft.com/office/drawing/2014/main" id="{54BBBBBB-B47A-4C3B-8BC0-B31B0AE6B097}"/>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91919"/>
              </a:solid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Shape 20">
                <a:extLst>
                  <a:ext uri="{FF2B5EF4-FFF2-40B4-BE49-F238E27FC236}">
                    <a16:creationId xmlns:a16="http://schemas.microsoft.com/office/drawing/2014/main" id="{684BC5D7-9488-4334-BB41-2DD03972F3E3}"/>
                  </a:ext>
                </a:extLst>
              </p:cNvPr>
              <p:cNvSpPr>
                <a:spLocks noChangeAspect="1"/>
              </p:cNvSpPr>
              <p:nvPr/>
            </p:nvSpPr>
            <p:spPr bwMode="white">
              <a:xfrm>
                <a:off x="9002361" y="4411102"/>
                <a:ext cx="944302" cy="786562"/>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accent1"/>
              </a:solidFill>
              <a:ln w="25400">
                <a:solidFill>
                  <a:schemeClr val="bg1"/>
                </a:solidFill>
              </a:ln>
              <a:effectLst/>
              <a:extLst/>
            </p:spPr>
            <p:txBody>
              <a:bodyPr vert="horz" wrap="square" lIns="121920" tIns="60960" rIns="121920" bIns="60960" numCol="1" anchor="t" anchorCtr="0" compatLnSpc="1">
                <a:prstTxWarp prst="textNoShape">
                  <a:avLst/>
                </a:prstTxWarp>
                <a:noAutofit/>
              </a:bodyPr>
              <a:lstStyle/>
              <a:p>
                <a:pPr defTabSz="1219120"/>
                <a:endParaRPr lang="en-US" sz="2400" dirty="0">
                  <a:solidFill>
                    <a:srgbClr val="FFFFFF"/>
                  </a:solidFill>
                </a:endParaRPr>
              </a:p>
            </p:txBody>
          </p:sp>
          <p:sp>
            <p:nvSpPr>
              <p:cNvPr id="22" name="Freeform 128">
                <a:extLst>
                  <a:ext uri="{FF2B5EF4-FFF2-40B4-BE49-F238E27FC236}">
                    <a16:creationId xmlns:a16="http://schemas.microsoft.com/office/drawing/2014/main" id="{8F1DEBFA-31B2-4BC1-8655-21B7B3298933}"/>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pic>
        <p:nvPicPr>
          <p:cNvPr id="3" name="Picture 2"/>
          <p:cNvPicPr>
            <a:picLocks noChangeAspect="1"/>
          </p:cNvPicPr>
          <p:nvPr/>
        </p:nvPicPr>
        <p:blipFill>
          <a:blip r:embed="rId3"/>
          <a:stretch>
            <a:fillRect/>
          </a:stretch>
        </p:blipFill>
        <p:spPr>
          <a:xfrm>
            <a:off x="5127943" y="2790569"/>
            <a:ext cx="3842152" cy="1126249"/>
          </a:xfrm>
          <a:prstGeom prst="rect">
            <a:avLst/>
          </a:prstGeom>
        </p:spPr>
      </p:pic>
    </p:spTree>
    <p:extLst>
      <p:ext uri="{BB962C8B-B14F-4D97-AF65-F5344CB8AC3E}">
        <p14:creationId xmlns:p14="http://schemas.microsoft.com/office/powerpoint/2010/main" val="1629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Services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3"/>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2000" b="1" dirty="0"/>
              <a:t>Single-purpose</a:t>
            </a:r>
            <a:br>
              <a:rPr lang="en-US" sz="2000" b="1" dirty="0"/>
            </a:br>
            <a:endParaRPr lang="en-US" sz="2000" b="1" dirty="0"/>
          </a:p>
          <a:p>
            <a:pPr marL="285750" indent="-285750">
              <a:buFont typeface="Arial" panose="020B0604020202020204" pitchFamily="34" charset="0"/>
              <a:buChar char="•"/>
            </a:pPr>
            <a:r>
              <a:rPr lang="en-US" sz="2000" b="1" dirty="0"/>
              <a:t>Connect only through APIs</a:t>
            </a:r>
            <a:br>
              <a:rPr lang="en-US" sz="2000" b="1" dirty="0"/>
            </a:br>
            <a:endParaRPr lang="en-US" sz="2000" b="1" dirty="0"/>
          </a:p>
          <a:p>
            <a:pPr marL="285750" indent="-285750">
              <a:buFont typeface="Arial" panose="020B0604020202020204" pitchFamily="34" charset="0"/>
              <a:buChar char="•"/>
            </a:pPr>
            <a:r>
              <a:rPr lang="en-US" sz="2000" b="1" dirty="0"/>
              <a:t>Connect over HTTPS</a:t>
            </a:r>
            <a:br>
              <a:rPr lang="en-US" sz="2000" b="1" dirty="0"/>
            </a:br>
            <a:endParaRPr lang="en-US" sz="2000" b="1" dirty="0"/>
          </a:p>
          <a:p>
            <a:pPr marL="285750" indent="-285750">
              <a:buFont typeface="Arial" panose="020B0604020202020204" pitchFamily="34" charset="0"/>
              <a:buChar char="•"/>
            </a:pPr>
            <a:r>
              <a:rPr lang="en-US" sz="2000" b="1" dirty="0"/>
              <a:t>Largely “black boxes” to each other</a:t>
            </a:r>
            <a:br>
              <a:rPr lang="en-US" sz="2000" b="1" dirty="0"/>
            </a:br>
            <a:endParaRPr lang="en-US" sz="2000" b="1" dirty="0"/>
          </a:p>
          <a:p>
            <a:pPr marL="285750" indent="-285750">
              <a:buFont typeface="Arial" panose="020B0604020202020204" pitchFamily="34" charset="0"/>
              <a:buChar char="•"/>
            </a:pPr>
            <a:r>
              <a:rPr lang="en-US" sz="20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E7E0-3D03-E749-9F84-648E907C8D94}"/>
              </a:ext>
            </a:extLst>
          </p:cNvPr>
          <p:cNvSpPr>
            <a:spLocks noGrp="1"/>
          </p:cNvSpPr>
          <p:nvPr>
            <p:ph type="title"/>
          </p:nvPr>
        </p:nvSpPr>
        <p:spPr/>
        <p:txBody>
          <a:bodyPr/>
          <a:lstStyle/>
          <a:p>
            <a:r>
              <a:rPr lang="en-US" dirty="0"/>
              <a:t>Deployment Pipeline with AWS </a:t>
            </a:r>
            <a:r>
              <a:rPr lang="en-US" dirty="0" err="1"/>
              <a:t>Fargate</a:t>
            </a:r>
            <a:endParaRPr lang="en-US" dirty="0"/>
          </a:p>
        </p:txBody>
      </p:sp>
      <p:cxnSp>
        <p:nvCxnSpPr>
          <p:cNvPr id="50" name="Straight Arrow Connector 49">
            <a:extLst>
              <a:ext uri="{FF2B5EF4-FFF2-40B4-BE49-F238E27FC236}">
                <a16:creationId xmlns:a16="http://schemas.microsoft.com/office/drawing/2014/main" id="{23641743-E39B-0B48-83AB-2F96746B7C15}"/>
              </a:ext>
            </a:extLst>
          </p:cNvPr>
          <p:cNvCxnSpPr>
            <a:cxnSpLocks/>
            <a:stCxn id="94" idx="3"/>
            <a:endCxn id="96" idx="1"/>
          </p:cNvCxnSpPr>
          <p:nvPr/>
        </p:nvCxnSpPr>
        <p:spPr>
          <a:xfrm>
            <a:off x="836453" y="3254459"/>
            <a:ext cx="1443171" cy="10782"/>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pic>
        <p:nvPicPr>
          <p:cNvPr id="52" name="Picture 51">
            <a:extLst>
              <a:ext uri="{FF2B5EF4-FFF2-40B4-BE49-F238E27FC236}">
                <a16:creationId xmlns:a16="http://schemas.microsoft.com/office/drawing/2014/main" id="{AE937D1F-57D7-0A47-A56D-A63C90CEA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sp>
        <p:nvSpPr>
          <p:cNvPr id="54" name="Rectangle 53">
            <a:extLst>
              <a:ext uri="{FF2B5EF4-FFF2-40B4-BE49-F238E27FC236}">
                <a16:creationId xmlns:a16="http://schemas.microsoft.com/office/drawing/2014/main" id="{A64E469B-9A20-2344-83CC-DA3625C6F552}"/>
              </a:ext>
            </a:extLst>
          </p:cNvPr>
          <p:cNvSpPr/>
          <p:nvPr/>
        </p:nvSpPr>
        <p:spPr>
          <a:xfrm>
            <a:off x="1501247" y="2777805"/>
            <a:ext cx="3036711"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5" name="Picture 54">
            <a:extLst>
              <a:ext uri="{FF2B5EF4-FFF2-40B4-BE49-F238E27FC236}">
                <a16:creationId xmlns:a16="http://schemas.microsoft.com/office/drawing/2014/main" id="{B1F2578C-12DF-DA4A-8C5F-FB3CF32F3D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56" name="TextBox 55">
            <a:extLst>
              <a:ext uri="{FF2B5EF4-FFF2-40B4-BE49-F238E27FC236}">
                <a16:creationId xmlns:a16="http://schemas.microsoft.com/office/drawing/2014/main" id="{D4DA941C-B42E-DD40-8183-F6401083B12A}"/>
              </a:ext>
            </a:extLst>
          </p:cNvPr>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57" name="TextBox 56">
            <a:extLst>
              <a:ext uri="{FF2B5EF4-FFF2-40B4-BE49-F238E27FC236}">
                <a16:creationId xmlns:a16="http://schemas.microsoft.com/office/drawing/2014/main" id="{F3A03D80-023C-D540-8224-5A4A83E83589}"/>
              </a:ext>
            </a:extLst>
          </p:cNvPr>
          <p:cNvSpPr txBox="1"/>
          <p:nvPr/>
        </p:nvSpPr>
        <p:spPr>
          <a:xfrm>
            <a:off x="2282196" y="3527976"/>
            <a:ext cx="514885"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GitHub</a:t>
            </a:r>
          </a:p>
        </p:txBody>
      </p:sp>
      <p:sp>
        <p:nvSpPr>
          <p:cNvPr id="58" name="TextBox 57">
            <a:extLst>
              <a:ext uri="{FF2B5EF4-FFF2-40B4-BE49-F238E27FC236}">
                <a16:creationId xmlns:a16="http://schemas.microsoft.com/office/drawing/2014/main" id="{66B729B8-4B3E-0B48-A725-3D277E4F079C}"/>
              </a:ext>
            </a:extLst>
          </p:cNvPr>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grpSp>
        <p:nvGrpSpPr>
          <p:cNvPr id="60" name="Group 59">
            <a:extLst>
              <a:ext uri="{FF2B5EF4-FFF2-40B4-BE49-F238E27FC236}">
                <a16:creationId xmlns:a16="http://schemas.microsoft.com/office/drawing/2014/main" id="{5FABC6BE-DF8A-3F44-835D-75888A82C24B}"/>
              </a:ext>
            </a:extLst>
          </p:cNvPr>
          <p:cNvGrpSpPr/>
          <p:nvPr/>
        </p:nvGrpSpPr>
        <p:grpSpPr>
          <a:xfrm>
            <a:off x="3550023" y="1316786"/>
            <a:ext cx="774571" cy="719489"/>
            <a:chOff x="3550023" y="1385077"/>
            <a:chExt cx="774571" cy="719489"/>
          </a:xfrm>
        </p:grpSpPr>
        <p:pic>
          <p:nvPicPr>
            <p:cNvPr id="61" name="Picture 60">
              <a:extLst>
                <a:ext uri="{FF2B5EF4-FFF2-40B4-BE49-F238E27FC236}">
                  <a16:creationId xmlns:a16="http://schemas.microsoft.com/office/drawing/2014/main" id="{51A6B396-240E-E049-8B36-4F948A7437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62" name="TextBox 61">
              <a:extLst>
                <a:ext uri="{FF2B5EF4-FFF2-40B4-BE49-F238E27FC236}">
                  <a16:creationId xmlns:a16="http://schemas.microsoft.com/office/drawing/2014/main" id="{1514FFEA-00EE-A146-ACCA-C125B2A20266}"/>
                </a:ext>
              </a:extLst>
            </p:cNvPr>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63" name="Rounded Rectangle 19">
            <a:extLst>
              <a:ext uri="{FF2B5EF4-FFF2-40B4-BE49-F238E27FC236}">
                <a16:creationId xmlns:a16="http://schemas.microsoft.com/office/drawing/2014/main" id="{751E7079-D072-C44E-9BC7-F6A792A548AC}"/>
              </a:ext>
            </a:extLst>
          </p:cNvPr>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64" name="Straight Connector 63">
            <a:extLst>
              <a:ext uri="{FF2B5EF4-FFF2-40B4-BE49-F238E27FC236}">
                <a16:creationId xmlns:a16="http://schemas.microsoft.com/office/drawing/2014/main" id="{207EBD0C-DCFF-1F4B-8587-E2B64E76A15A}"/>
              </a:ext>
            </a:extLst>
          </p:cNvPr>
          <p:cNvCxnSpPr>
            <a:cxnSpLocks/>
            <a:stCxn id="96" idx="3"/>
            <a:endCxn id="52" idx="1"/>
          </p:cNvCxnSpPr>
          <p:nvPr/>
        </p:nvCxnSpPr>
        <p:spPr>
          <a:xfrm flipV="1">
            <a:off x="2713655" y="3254460"/>
            <a:ext cx="1009967" cy="10781"/>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5" name="Rounded Rectangle 21">
            <a:extLst>
              <a:ext uri="{FF2B5EF4-FFF2-40B4-BE49-F238E27FC236}">
                <a16:creationId xmlns:a16="http://schemas.microsoft.com/office/drawing/2014/main" id="{6440825E-45B0-5B4E-87AC-4C799BA67A08}"/>
              </a:ext>
            </a:extLst>
          </p:cNvPr>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68" name="Straight Connector 67">
            <a:extLst>
              <a:ext uri="{FF2B5EF4-FFF2-40B4-BE49-F238E27FC236}">
                <a16:creationId xmlns:a16="http://schemas.microsoft.com/office/drawing/2014/main" id="{49412BFA-6D4C-7746-B9E8-4582D2043BD3}"/>
              </a:ext>
            </a:extLst>
          </p:cNvPr>
          <p:cNvCxnSpPr>
            <a:cxnSpLocks/>
            <a:stCxn id="52" idx="0"/>
            <a:endCxn id="62"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9" name="Rounded Rectangle 25">
            <a:extLst>
              <a:ext uri="{FF2B5EF4-FFF2-40B4-BE49-F238E27FC236}">
                <a16:creationId xmlns:a16="http://schemas.microsoft.com/office/drawing/2014/main" id="{E2854C5F-09F0-4341-BB20-42ADC82132B0}"/>
              </a:ext>
            </a:extLst>
          </p:cNvPr>
          <p:cNvSpPr/>
          <p:nvPr/>
        </p:nvSpPr>
        <p:spPr>
          <a:xfrm>
            <a:off x="3800148" y="22530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cxnSp>
        <p:nvCxnSpPr>
          <p:cNvPr id="71" name="Straight Connector 70">
            <a:extLst>
              <a:ext uri="{FF2B5EF4-FFF2-40B4-BE49-F238E27FC236}">
                <a16:creationId xmlns:a16="http://schemas.microsoft.com/office/drawing/2014/main" id="{62D003C7-8C71-D141-93C5-47AE1EB31FF5}"/>
              </a:ext>
            </a:extLst>
          </p:cNvPr>
          <p:cNvCxnSpPr>
            <a:cxnSpLocks/>
          </p:cNvCxnSpPr>
          <p:nvPr/>
        </p:nvCxnSpPr>
        <p:spPr>
          <a:xfrm flipV="1">
            <a:off x="4434100" y="1854097"/>
            <a:ext cx="951532" cy="923708"/>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72" name="Rounded Rectangle 28">
            <a:extLst>
              <a:ext uri="{FF2B5EF4-FFF2-40B4-BE49-F238E27FC236}">
                <a16:creationId xmlns:a16="http://schemas.microsoft.com/office/drawing/2014/main" id="{06E72419-1144-8A44-9149-EE5CBFDA50E3}"/>
              </a:ext>
            </a:extLst>
          </p:cNvPr>
          <p:cNvSpPr/>
          <p:nvPr/>
        </p:nvSpPr>
        <p:spPr>
          <a:xfrm>
            <a:off x="4728197" y="2241329"/>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73" name="Straight Connector 72">
            <a:extLst>
              <a:ext uri="{FF2B5EF4-FFF2-40B4-BE49-F238E27FC236}">
                <a16:creationId xmlns:a16="http://schemas.microsoft.com/office/drawing/2014/main" id="{D0EB2223-53FF-524C-A1E3-EF5EA1A7A46B}"/>
              </a:ext>
            </a:extLst>
          </p:cNvPr>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74" name="Rounded Rectangle 30">
            <a:extLst>
              <a:ext uri="{FF2B5EF4-FFF2-40B4-BE49-F238E27FC236}">
                <a16:creationId xmlns:a16="http://schemas.microsoft.com/office/drawing/2014/main" id="{7FB79BD2-CCC9-4D45-9822-AB695B1B7690}"/>
              </a:ext>
            </a:extLst>
          </p:cNvPr>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grpSp>
        <p:nvGrpSpPr>
          <p:cNvPr id="75" name="Group 74">
            <a:extLst>
              <a:ext uri="{FF2B5EF4-FFF2-40B4-BE49-F238E27FC236}">
                <a16:creationId xmlns:a16="http://schemas.microsoft.com/office/drawing/2014/main" id="{0E035EAA-3819-CA41-A5ED-EE8EE6FF9F36}"/>
              </a:ext>
            </a:extLst>
          </p:cNvPr>
          <p:cNvGrpSpPr/>
          <p:nvPr/>
        </p:nvGrpSpPr>
        <p:grpSpPr>
          <a:xfrm>
            <a:off x="6320915" y="1108726"/>
            <a:ext cx="2474640" cy="461665"/>
            <a:chOff x="6320915" y="1177017"/>
            <a:chExt cx="2474640" cy="461665"/>
          </a:xfrm>
        </p:grpSpPr>
        <p:sp>
          <p:nvSpPr>
            <p:cNvPr id="76" name="Rounded Rectangle 32">
              <a:extLst>
                <a:ext uri="{FF2B5EF4-FFF2-40B4-BE49-F238E27FC236}">
                  <a16:creationId xmlns:a16="http://schemas.microsoft.com/office/drawing/2014/main" id="{6505C5B0-6374-EE42-8855-F65F0FDD0CBA}"/>
                </a:ext>
              </a:extLst>
            </p:cNvPr>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77" name="TextBox 76">
              <a:extLst>
                <a:ext uri="{FF2B5EF4-FFF2-40B4-BE49-F238E27FC236}">
                  <a16:creationId xmlns:a16="http://schemas.microsoft.com/office/drawing/2014/main" id="{C8247A9D-ECED-0B4E-B065-8D20028B96F2}"/>
                </a:ext>
              </a:extLst>
            </p:cNvPr>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78" name="Group 77">
            <a:extLst>
              <a:ext uri="{FF2B5EF4-FFF2-40B4-BE49-F238E27FC236}">
                <a16:creationId xmlns:a16="http://schemas.microsoft.com/office/drawing/2014/main" id="{D345FB62-E735-AE43-8B84-234048A3751B}"/>
              </a:ext>
            </a:extLst>
          </p:cNvPr>
          <p:cNvGrpSpPr/>
          <p:nvPr/>
        </p:nvGrpSpPr>
        <p:grpSpPr>
          <a:xfrm>
            <a:off x="6320915" y="1786524"/>
            <a:ext cx="2474639" cy="461665"/>
            <a:chOff x="6320915" y="1824202"/>
            <a:chExt cx="2474639" cy="461665"/>
          </a:xfrm>
        </p:grpSpPr>
        <p:sp>
          <p:nvSpPr>
            <p:cNvPr id="79" name="Rounded Rectangle 34">
              <a:extLst>
                <a:ext uri="{FF2B5EF4-FFF2-40B4-BE49-F238E27FC236}">
                  <a16:creationId xmlns:a16="http://schemas.microsoft.com/office/drawing/2014/main" id="{C99D217C-6DF1-F049-A162-0163C4ADEB79}"/>
                </a:ext>
              </a:extLst>
            </p:cNvPr>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80" name="TextBox 79">
              <a:extLst>
                <a:ext uri="{FF2B5EF4-FFF2-40B4-BE49-F238E27FC236}">
                  <a16:creationId xmlns:a16="http://schemas.microsoft.com/office/drawing/2014/main" id="{A532F796-FD59-EA4C-B46A-8B1DEB19567A}"/>
                </a:ext>
              </a:extLst>
            </p:cNvPr>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81" name="Group 80">
            <a:extLst>
              <a:ext uri="{FF2B5EF4-FFF2-40B4-BE49-F238E27FC236}">
                <a16:creationId xmlns:a16="http://schemas.microsoft.com/office/drawing/2014/main" id="{1F612CFD-76AA-5543-B529-7084987FC235}"/>
              </a:ext>
            </a:extLst>
          </p:cNvPr>
          <p:cNvGrpSpPr/>
          <p:nvPr/>
        </p:nvGrpSpPr>
        <p:grpSpPr>
          <a:xfrm>
            <a:off x="6320915" y="2464322"/>
            <a:ext cx="2474640" cy="307777"/>
            <a:chOff x="6320915" y="2471387"/>
            <a:chExt cx="2474640" cy="307777"/>
          </a:xfrm>
        </p:grpSpPr>
        <p:sp>
          <p:nvSpPr>
            <p:cNvPr id="82" name="Rounded Rectangle 36">
              <a:extLst>
                <a:ext uri="{FF2B5EF4-FFF2-40B4-BE49-F238E27FC236}">
                  <a16:creationId xmlns:a16="http://schemas.microsoft.com/office/drawing/2014/main" id="{33C656F2-09C3-DF4B-B335-7F396554CD3E}"/>
                </a:ext>
              </a:extLst>
            </p:cNvPr>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83" name="TextBox 82">
              <a:extLst>
                <a:ext uri="{FF2B5EF4-FFF2-40B4-BE49-F238E27FC236}">
                  <a16:creationId xmlns:a16="http://schemas.microsoft.com/office/drawing/2014/main" id="{E639EEE2-3304-974D-B570-C055EBBA9678}"/>
                </a:ext>
              </a:extLst>
            </p:cNvPr>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87" name="Group 86">
            <a:extLst>
              <a:ext uri="{FF2B5EF4-FFF2-40B4-BE49-F238E27FC236}">
                <a16:creationId xmlns:a16="http://schemas.microsoft.com/office/drawing/2014/main" id="{E93B6FF0-3CC9-C048-84DE-5B72683C7139}"/>
              </a:ext>
            </a:extLst>
          </p:cNvPr>
          <p:cNvGrpSpPr/>
          <p:nvPr/>
        </p:nvGrpSpPr>
        <p:grpSpPr>
          <a:xfrm>
            <a:off x="6320915" y="2988232"/>
            <a:ext cx="2474639" cy="307777"/>
            <a:chOff x="6320915" y="3457981"/>
            <a:chExt cx="2474639" cy="307777"/>
          </a:xfrm>
        </p:grpSpPr>
        <p:sp>
          <p:nvSpPr>
            <p:cNvPr id="88" name="Rounded Rectangle 40">
              <a:extLst>
                <a:ext uri="{FF2B5EF4-FFF2-40B4-BE49-F238E27FC236}">
                  <a16:creationId xmlns:a16="http://schemas.microsoft.com/office/drawing/2014/main" id="{F8513638-FEE1-0A4E-B2CF-875D0777A32C}"/>
                </a:ext>
              </a:extLst>
            </p:cNvPr>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89" name="TextBox 88">
              <a:extLst>
                <a:ext uri="{FF2B5EF4-FFF2-40B4-BE49-F238E27FC236}">
                  <a16:creationId xmlns:a16="http://schemas.microsoft.com/office/drawing/2014/main" id="{4555DB91-5404-B34B-BC01-B7A0A3663D05}"/>
                </a:ext>
              </a:extLst>
            </p:cNvPr>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Creates a new </a:t>
              </a:r>
              <a:r>
                <a:rPr lang="en-US" sz="1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taskdef</a:t>
              </a: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revision using the image built</a:t>
              </a:r>
            </a:p>
          </p:txBody>
        </p:sp>
      </p:grpSp>
      <p:grpSp>
        <p:nvGrpSpPr>
          <p:cNvPr id="90" name="Group 89">
            <a:extLst>
              <a:ext uri="{FF2B5EF4-FFF2-40B4-BE49-F238E27FC236}">
                <a16:creationId xmlns:a16="http://schemas.microsoft.com/office/drawing/2014/main" id="{F952E6BF-4D22-544C-B7C1-551C9949D4B8}"/>
              </a:ext>
            </a:extLst>
          </p:cNvPr>
          <p:cNvGrpSpPr/>
          <p:nvPr/>
        </p:nvGrpSpPr>
        <p:grpSpPr>
          <a:xfrm>
            <a:off x="6320914" y="3512140"/>
            <a:ext cx="2474640" cy="307777"/>
            <a:chOff x="6320915" y="3951277"/>
            <a:chExt cx="2474640" cy="307777"/>
          </a:xfrm>
        </p:grpSpPr>
        <p:sp>
          <p:nvSpPr>
            <p:cNvPr id="91" name="Rounded Rectangle 42">
              <a:extLst>
                <a:ext uri="{FF2B5EF4-FFF2-40B4-BE49-F238E27FC236}">
                  <a16:creationId xmlns:a16="http://schemas.microsoft.com/office/drawing/2014/main" id="{7AB974C8-748D-764C-950B-6926CC8A2BF6}"/>
                </a:ext>
              </a:extLst>
            </p:cNvPr>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92" name="TextBox 91">
              <a:extLst>
                <a:ext uri="{FF2B5EF4-FFF2-40B4-BE49-F238E27FC236}">
                  <a16:creationId xmlns:a16="http://schemas.microsoft.com/office/drawing/2014/main" id="{491DFDA8-870D-874C-BDA7-E87474D112AB}"/>
                </a:ext>
              </a:extLst>
            </p:cNvPr>
            <p:cNvSpPr txBox="1"/>
            <p:nvPr/>
          </p:nvSpPr>
          <p:spPr>
            <a:xfrm>
              <a:off x="6692435" y="395127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updates the deployment</a:t>
              </a:r>
            </a:p>
          </p:txBody>
        </p:sp>
      </p:grpSp>
      <p:grpSp>
        <p:nvGrpSpPr>
          <p:cNvPr id="93" name="Group 92">
            <a:extLst>
              <a:ext uri="{FF2B5EF4-FFF2-40B4-BE49-F238E27FC236}">
                <a16:creationId xmlns:a16="http://schemas.microsoft.com/office/drawing/2014/main" id="{B17CCBB8-A3F1-A74B-855F-8F938DB49F0D}"/>
              </a:ext>
            </a:extLst>
          </p:cNvPr>
          <p:cNvGrpSpPr/>
          <p:nvPr/>
        </p:nvGrpSpPr>
        <p:grpSpPr>
          <a:xfrm>
            <a:off x="319510" y="3004640"/>
            <a:ext cx="659155" cy="738767"/>
            <a:chOff x="319510" y="3072931"/>
            <a:chExt cx="659155" cy="738767"/>
          </a:xfrm>
        </p:grpSpPr>
        <p:pic>
          <p:nvPicPr>
            <p:cNvPr id="94" name="Picture 93">
              <a:extLst>
                <a:ext uri="{FF2B5EF4-FFF2-40B4-BE49-F238E27FC236}">
                  <a16:creationId xmlns:a16="http://schemas.microsoft.com/office/drawing/2014/main" id="{C2AF285D-DE89-6A48-8A55-2A5B92C52D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95" name="TextBox 94">
              <a:extLst>
                <a:ext uri="{FF2B5EF4-FFF2-40B4-BE49-F238E27FC236}">
                  <a16:creationId xmlns:a16="http://schemas.microsoft.com/office/drawing/2014/main" id="{75BB6BFC-D6F1-1F45-B570-C20C51E62AE8}"/>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pic>
        <p:nvPicPr>
          <p:cNvPr id="96" name="Picture 95">
            <a:extLst>
              <a:ext uri="{FF2B5EF4-FFF2-40B4-BE49-F238E27FC236}">
                <a16:creationId xmlns:a16="http://schemas.microsoft.com/office/drawing/2014/main" id="{BD5C8468-9B07-6845-AD36-9E0D91629B22}"/>
              </a:ext>
            </a:extLst>
          </p:cNvPr>
          <p:cNvPicPr>
            <a:picLocks noChangeAspect="1"/>
          </p:cNvPicPr>
          <p:nvPr/>
        </p:nvPicPr>
        <p:blipFill rotWithShape="1">
          <a:blip r:embed="rId7"/>
          <a:srcRect l="17452" r="17901"/>
          <a:stretch/>
        </p:blipFill>
        <p:spPr>
          <a:xfrm>
            <a:off x="2279624" y="2986614"/>
            <a:ext cx="434031" cy="557253"/>
          </a:xfrm>
          <a:prstGeom prst="rect">
            <a:avLst/>
          </a:prstGeom>
        </p:spPr>
      </p:pic>
      <p:pic>
        <p:nvPicPr>
          <p:cNvPr id="99" name="Picture 98">
            <a:extLst>
              <a:ext uri="{FF2B5EF4-FFF2-40B4-BE49-F238E27FC236}">
                <a16:creationId xmlns:a16="http://schemas.microsoft.com/office/drawing/2014/main" id="{C823085B-549F-B644-BCCB-71E31D98C4A9}"/>
              </a:ext>
            </a:extLst>
          </p:cNvPr>
          <p:cNvPicPr>
            <a:picLocks noChangeAspect="1"/>
          </p:cNvPicPr>
          <p:nvPr/>
        </p:nvPicPr>
        <p:blipFill>
          <a:blip r:embed="rId8"/>
          <a:stretch>
            <a:fillRect/>
          </a:stretch>
        </p:blipFill>
        <p:spPr>
          <a:xfrm>
            <a:off x="5157665" y="1275417"/>
            <a:ext cx="546948" cy="511559"/>
          </a:xfrm>
          <a:prstGeom prst="rect">
            <a:avLst/>
          </a:prstGeom>
        </p:spPr>
      </p:pic>
    </p:spTree>
    <p:extLst>
      <p:ext uri="{BB962C8B-B14F-4D97-AF65-F5344CB8AC3E}">
        <p14:creationId xmlns:p14="http://schemas.microsoft.com/office/powerpoint/2010/main" val="187774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2" presetClass="entr" presetSubtype="2" decel="10000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1+#ppt_w/2"/>
                                          </p:val>
                                        </p:tav>
                                        <p:tav tm="100000">
                                          <p:val>
                                            <p:strVal val="#ppt_x"/>
                                          </p:val>
                                        </p:tav>
                                      </p:tavLst>
                                    </p:anim>
                                    <p:anim calcmode="lin" valueType="num">
                                      <p:cBhvr additive="base">
                                        <p:cTn id="28" dur="500" fill="hold"/>
                                        <p:tgtEl>
                                          <p:spTgt spid="75"/>
                                        </p:tgtEl>
                                        <p:attrNameLst>
                                          <p:attrName>ppt_y</p:attrName>
                                        </p:attrNameLst>
                                      </p:cBhvr>
                                      <p:tavLst>
                                        <p:tav tm="0">
                                          <p:val>
                                            <p:strVal val="#ppt_y"/>
                                          </p:val>
                                        </p:tav>
                                        <p:tav tm="100000">
                                          <p:val>
                                            <p:strVal val="#ppt_y"/>
                                          </p:val>
                                        </p:tav>
                                      </p:tavLst>
                                    </p:anim>
                                  </p:childTnLst>
                                </p:cTn>
                              </p:par>
                              <p:par>
                                <p:cTn id="29" presetID="1" presetClass="entr" presetSubtype="0" fill="hold"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par>
                                <p:cTn id="39" presetID="10"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par>
                                <p:cTn id="45" presetID="2" presetClass="entr" presetSubtype="2" decel="100000" fill="hold" nodeType="withEffect">
                                  <p:stCondLst>
                                    <p:cond delay="0"/>
                                  </p:stCondLst>
                                  <p:childTnLst>
                                    <p:set>
                                      <p:cBhvr>
                                        <p:cTn id="46" dur="1" fill="hold">
                                          <p:stCondLst>
                                            <p:cond delay="0"/>
                                          </p:stCondLst>
                                        </p:cTn>
                                        <p:tgtEl>
                                          <p:spTgt spid="78"/>
                                        </p:tgtEl>
                                        <p:attrNameLst>
                                          <p:attrName>style.visibility</p:attrName>
                                        </p:attrNameLst>
                                      </p:cBhvr>
                                      <p:to>
                                        <p:strVal val="visible"/>
                                      </p:to>
                                    </p:set>
                                    <p:anim calcmode="lin" valueType="num">
                                      <p:cBhvr additive="base">
                                        <p:cTn id="47" dur="500" fill="hold"/>
                                        <p:tgtEl>
                                          <p:spTgt spid="78"/>
                                        </p:tgtEl>
                                        <p:attrNameLst>
                                          <p:attrName>ppt_x</p:attrName>
                                        </p:attrNameLst>
                                      </p:cBhvr>
                                      <p:tavLst>
                                        <p:tav tm="0">
                                          <p:val>
                                            <p:strVal val="1+#ppt_w/2"/>
                                          </p:val>
                                        </p:tav>
                                        <p:tav tm="100000">
                                          <p:val>
                                            <p:strVal val="#ppt_x"/>
                                          </p:val>
                                        </p:tav>
                                      </p:tavLst>
                                    </p:anim>
                                    <p:anim calcmode="lin" valueType="num">
                                      <p:cBhvr additive="base">
                                        <p:cTn id="48"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par>
                                <p:cTn id="54" presetID="10" presetClass="entr" presetSubtype="0" fill="hold"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par>
                                <p:cTn id="57" presetID="10"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2" presetClass="entr" presetSubtype="2" decel="100000" fill="hold" nodeType="with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additive="base">
                                        <p:cTn id="62" dur="500" fill="hold"/>
                                        <p:tgtEl>
                                          <p:spTgt spid="81"/>
                                        </p:tgtEl>
                                        <p:attrNameLst>
                                          <p:attrName>ppt_x</p:attrName>
                                        </p:attrNameLst>
                                      </p:cBhvr>
                                      <p:tavLst>
                                        <p:tav tm="0">
                                          <p:val>
                                            <p:strVal val="1+#ppt_w/2"/>
                                          </p:val>
                                        </p:tav>
                                        <p:tav tm="100000">
                                          <p:val>
                                            <p:strVal val="#ppt_x"/>
                                          </p:val>
                                        </p:tav>
                                      </p:tavLst>
                                    </p:anim>
                                    <p:anim calcmode="lin" valueType="num">
                                      <p:cBhvr additive="base">
                                        <p:cTn id="63" dur="50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500"/>
                                        <p:tgtEl>
                                          <p:spTgt spid="7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par>
                                <p:cTn id="72" presetID="1" presetClass="entr" presetSubtype="0" fill="hold" nodeType="withEffect">
                                  <p:stCondLst>
                                    <p:cond delay="0"/>
                                  </p:stCondLst>
                                  <p:childTnLst>
                                    <p:set>
                                      <p:cBhvr>
                                        <p:cTn id="73" dur="1" fill="hold">
                                          <p:stCondLst>
                                            <p:cond delay="0"/>
                                          </p:stCondLst>
                                        </p:cTn>
                                        <p:tgtEl>
                                          <p:spTgt spid="99"/>
                                        </p:tgtEl>
                                        <p:attrNameLst>
                                          <p:attrName>style.visibility</p:attrName>
                                        </p:attrNameLst>
                                      </p:cBhvr>
                                      <p:to>
                                        <p:strVal val="visible"/>
                                      </p:to>
                                    </p:set>
                                  </p:childTnLst>
                                </p:cTn>
                              </p:par>
                              <p:par>
                                <p:cTn id="74" presetID="2" presetClass="entr" presetSubtype="2" decel="100000" fill="hold" nodeType="withEffect">
                                  <p:stCondLst>
                                    <p:cond delay="0"/>
                                  </p:stCondLst>
                                  <p:childTnLst>
                                    <p:set>
                                      <p:cBhvr>
                                        <p:cTn id="75" dur="1" fill="hold">
                                          <p:stCondLst>
                                            <p:cond delay="0"/>
                                          </p:stCondLst>
                                        </p:cTn>
                                        <p:tgtEl>
                                          <p:spTgt spid="87"/>
                                        </p:tgtEl>
                                        <p:attrNameLst>
                                          <p:attrName>style.visibility</p:attrName>
                                        </p:attrNameLst>
                                      </p:cBhvr>
                                      <p:to>
                                        <p:strVal val="visible"/>
                                      </p:to>
                                    </p:set>
                                    <p:anim calcmode="lin" valueType="num">
                                      <p:cBhvr additive="base">
                                        <p:cTn id="76" dur="500" fill="hold"/>
                                        <p:tgtEl>
                                          <p:spTgt spid="87"/>
                                        </p:tgtEl>
                                        <p:attrNameLst>
                                          <p:attrName>ppt_x</p:attrName>
                                        </p:attrNameLst>
                                      </p:cBhvr>
                                      <p:tavLst>
                                        <p:tav tm="0">
                                          <p:val>
                                            <p:strVal val="1+#ppt_w/2"/>
                                          </p:val>
                                        </p:tav>
                                        <p:tav tm="100000">
                                          <p:val>
                                            <p:strVal val="#ppt_x"/>
                                          </p:val>
                                        </p:tav>
                                      </p:tavLst>
                                    </p:anim>
                                    <p:anim calcmode="lin" valueType="num">
                                      <p:cBhvr additive="base">
                                        <p:cTn id="77"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500"/>
                                        <p:tgtEl>
                                          <p:spTgt spid="7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4"/>
                                        </p:tgtEl>
                                        <p:attrNameLst>
                                          <p:attrName>style.visibility</p:attrName>
                                        </p:attrNameLst>
                                      </p:cBhvr>
                                      <p:to>
                                        <p:strVal val="visible"/>
                                      </p:to>
                                    </p:set>
                                    <p:animEffect transition="in" filter="fade">
                                      <p:cBhvr>
                                        <p:cTn id="85" dur="500"/>
                                        <p:tgtEl>
                                          <p:spTgt spid="74"/>
                                        </p:tgtEl>
                                      </p:cBhvr>
                                    </p:animEffect>
                                  </p:childTnLst>
                                </p:cTn>
                              </p:par>
                              <p:par>
                                <p:cTn id="86" presetID="2" presetClass="entr" presetSubtype="2" decel="100000" fill="hold" nodeType="withEffect">
                                  <p:stCondLst>
                                    <p:cond delay="0"/>
                                  </p:stCondLst>
                                  <p:childTnLst>
                                    <p:set>
                                      <p:cBhvr>
                                        <p:cTn id="87" dur="1" fill="hold">
                                          <p:stCondLst>
                                            <p:cond delay="0"/>
                                          </p:stCondLst>
                                        </p:cTn>
                                        <p:tgtEl>
                                          <p:spTgt spid="90"/>
                                        </p:tgtEl>
                                        <p:attrNameLst>
                                          <p:attrName>style.visibility</p:attrName>
                                        </p:attrNameLst>
                                      </p:cBhvr>
                                      <p:to>
                                        <p:strVal val="visible"/>
                                      </p:to>
                                    </p:set>
                                    <p:anim calcmode="lin" valueType="num">
                                      <p:cBhvr additive="base">
                                        <p:cTn id="88" dur="500" fill="hold"/>
                                        <p:tgtEl>
                                          <p:spTgt spid="90"/>
                                        </p:tgtEl>
                                        <p:attrNameLst>
                                          <p:attrName>ppt_x</p:attrName>
                                        </p:attrNameLst>
                                      </p:cBhvr>
                                      <p:tavLst>
                                        <p:tav tm="0">
                                          <p:val>
                                            <p:strVal val="1+#ppt_w/2"/>
                                          </p:val>
                                        </p:tav>
                                        <p:tav tm="100000">
                                          <p:val>
                                            <p:strVal val="#ppt_x"/>
                                          </p:val>
                                        </p:tav>
                                      </p:tavLst>
                                    </p:anim>
                                    <p:anim calcmode="lin" valueType="num">
                                      <p:cBhvr additive="base">
                                        <p:cTn id="89"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63" grpId="0" animBg="1"/>
      <p:bldP spid="65" grpId="0" animBg="1"/>
      <p:bldP spid="69" grpId="0" animBg="1"/>
      <p:bldP spid="72" grpId="0" animBg="1"/>
      <p:bldP spid="7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for</a:t>
            </a:r>
          </a:p>
          <a:p>
            <a:r>
              <a:rPr lang="en-US" dirty="0" err="1"/>
              <a:t>Fargate</a:t>
            </a:r>
            <a:r>
              <a:rPr lang="en-US" dirty="0"/>
              <a:t> Containers with</a:t>
            </a:r>
          </a:p>
          <a:p>
            <a:r>
              <a:rPr lang="en-US" dirty="0"/>
              <a:t>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3007B-6653-1B4E-90CE-420793256CF4}"/>
              </a:ext>
            </a:extLst>
          </p:cNvPr>
          <p:cNvSpPr>
            <a:spLocks noGrp="1"/>
          </p:cNvSpPr>
          <p:nvPr>
            <p:ph type="title"/>
          </p:nvPr>
        </p:nvSpPr>
        <p:spPr/>
        <p:txBody>
          <a:bodyPr/>
          <a:lstStyle/>
          <a:p>
            <a:r>
              <a:rPr lang="en-US" dirty="0"/>
              <a:t>Canary Deployment for Amazon ECS</a:t>
            </a:r>
          </a:p>
        </p:txBody>
      </p:sp>
      <p:pic>
        <p:nvPicPr>
          <p:cNvPr id="4" name="Picture 3">
            <a:extLst>
              <a:ext uri="{FF2B5EF4-FFF2-40B4-BE49-F238E27FC236}">
                <a16:creationId xmlns:a16="http://schemas.microsoft.com/office/drawing/2014/main" id="{DBE274A3-1938-894F-8EE4-93F5F03393AA}"/>
              </a:ext>
            </a:extLst>
          </p:cNvPr>
          <p:cNvPicPr>
            <a:picLocks noChangeAspect="1"/>
          </p:cNvPicPr>
          <p:nvPr/>
        </p:nvPicPr>
        <p:blipFill>
          <a:blip r:embed="rId2"/>
          <a:stretch>
            <a:fillRect/>
          </a:stretch>
        </p:blipFill>
        <p:spPr>
          <a:xfrm>
            <a:off x="489880" y="824291"/>
            <a:ext cx="3729695" cy="3243214"/>
          </a:xfrm>
          <a:prstGeom prst="rect">
            <a:avLst/>
          </a:prstGeom>
        </p:spPr>
      </p:pic>
      <p:sp>
        <p:nvSpPr>
          <p:cNvPr id="5" name="Rectangle 4">
            <a:extLst>
              <a:ext uri="{FF2B5EF4-FFF2-40B4-BE49-F238E27FC236}">
                <a16:creationId xmlns:a16="http://schemas.microsoft.com/office/drawing/2014/main" id="{8482A747-2DD8-F94A-8670-F37C17A63F6B}"/>
              </a:ext>
            </a:extLst>
          </p:cNvPr>
          <p:cNvSpPr/>
          <p:nvPr/>
        </p:nvSpPr>
        <p:spPr>
          <a:xfrm>
            <a:off x="1245476" y="4298118"/>
            <a:ext cx="7089228"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a:t>
            </a:r>
            <a:r>
              <a:rPr lang="en-US" dirty="0">
                <a:solidFill>
                  <a:schemeClr val="bg1"/>
                </a:solidFill>
              </a:rPr>
              <a:t>-samples/</a:t>
            </a:r>
            <a:r>
              <a:rPr lang="en-US" dirty="0" err="1">
                <a:solidFill>
                  <a:schemeClr val="bg1"/>
                </a:solidFill>
              </a:rPr>
              <a:t>ecs</a:t>
            </a:r>
            <a:r>
              <a:rPr lang="en-US" dirty="0">
                <a:solidFill>
                  <a:schemeClr val="bg1"/>
                </a:solidFill>
              </a:rPr>
              <a:t>-canary-blue-green-deployment</a:t>
            </a:r>
          </a:p>
        </p:txBody>
      </p:sp>
      <p:sp>
        <p:nvSpPr>
          <p:cNvPr id="6" name="TextBox 5">
            <a:extLst>
              <a:ext uri="{FF2B5EF4-FFF2-40B4-BE49-F238E27FC236}">
                <a16:creationId xmlns:a16="http://schemas.microsoft.com/office/drawing/2014/main" id="{927BDF1D-E7D8-AB42-871A-217E2EB72628}"/>
              </a:ext>
            </a:extLst>
          </p:cNvPr>
          <p:cNvSpPr txBox="1"/>
          <p:nvPr/>
        </p:nvSpPr>
        <p:spPr>
          <a:xfrm>
            <a:off x="4687613" y="824291"/>
            <a:ext cx="3962401"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Route 53 weights to adjust traffic flows</a:t>
            </a:r>
          </a:p>
          <a:p>
            <a:pPr marL="285750" indent="-285750">
              <a:buFont typeface="Arial" panose="020B0604020202020204" pitchFamily="34" charset="0"/>
              <a:buChar char="•"/>
            </a:pPr>
            <a:r>
              <a:rPr lang="en-US" sz="2400" dirty="0">
                <a:solidFill>
                  <a:schemeClr val="bg1"/>
                </a:solidFill>
              </a:rPr>
              <a:t>Blue service created with a new ALB</a:t>
            </a:r>
          </a:p>
          <a:p>
            <a:pPr marL="285750" indent="-285750">
              <a:buFont typeface="Arial" panose="020B0604020202020204" pitchFamily="34" charset="0"/>
              <a:buChar char="•"/>
            </a:pPr>
            <a:r>
              <a:rPr lang="en-US" sz="2400" dirty="0">
                <a:solidFill>
                  <a:schemeClr val="bg1"/>
                </a:solidFill>
              </a:rPr>
              <a:t>ECS event stream to trigger deployment</a:t>
            </a:r>
          </a:p>
          <a:p>
            <a:pPr marL="285750" indent="-285750">
              <a:buFont typeface="Arial" panose="020B0604020202020204" pitchFamily="34" charset="0"/>
              <a:buChar char="•"/>
            </a:pPr>
            <a:r>
              <a:rPr lang="en-US" sz="2400" dirty="0">
                <a:solidFill>
                  <a:schemeClr val="bg1"/>
                </a:solidFill>
              </a:rPr>
              <a:t>Step Functions transition from blue to green</a:t>
            </a:r>
          </a:p>
        </p:txBody>
      </p:sp>
    </p:spTree>
    <p:extLst>
      <p:ext uri="{BB962C8B-B14F-4D97-AF65-F5344CB8AC3E}">
        <p14:creationId xmlns:p14="http://schemas.microsoft.com/office/powerpoint/2010/main" val="391581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BDE9BF-19CB-EB44-8637-E6227A198A09}"/>
              </a:ext>
            </a:extLst>
          </p:cNvPr>
          <p:cNvPicPr>
            <a:picLocks noChangeAspect="1"/>
          </p:cNvPicPr>
          <p:nvPr/>
        </p:nvPicPr>
        <p:blipFill>
          <a:blip r:embed="rId2"/>
          <a:stretch>
            <a:fillRect/>
          </a:stretch>
        </p:blipFill>
        <p:spPr>
          <a:xfrm>
            <a:off x="1596112" y="203200"/>
            <a:ext cx="6040822" cy="4395149"/>
          </a:xfrm>
          <a:prstGeom prst="rect">
            <a:avLst/>
          </a:prstGeom>
        </p:spPr>
      </p:pic>
    </p:spTree>
    <p:extLst>
      <p:ext uri="{BB962C8B-B14F-4D97-AF65-F5344CB8AC3E}">
        <p14:creationId xmlns:p14="http://schemas.microsoft.com/office/powerpoint/2010/main" val="254456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4084-22A3-1D43-9201-96598ECED07F}"/>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Building Blocks for Containerized </a:t>
            </a:r>
            <a:r>
              <a:rPr lang="en-US" dirty="0" err="1">
                <a:latin typeface="Amazon Ember" panose="020B0603020204020204" pitchFamily="34" charset="0"/>
                <a:ea typeface="Amazon Ember" panose="020B0603020204020204" pitchFamily="34" charset="0"/>
                <a:cs typeface="Amazon Ember" panose="020B0603020204020204" pitchFamily="34" charset="0"/>
              </a:rPr>
              <a:t>Microservices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4" name="Group 143">
            <a:extLst>
              <a:ext uri="{FF2B5EF4-FFF2-40B4-BE49-F238E27FC236}">
                <a16:creationId xmlns:a16="http://schemas.microsoft.com/office/drawing/2014/main" id="{F703884B-5B13-F942-8494-BC0C8506C418}"/>
              </a:ext>
            </a:extLst>
          </p:cNvPr>
          <p:cNvGrpSpPr/>
          <p:nvPr/>
        </p:nvGrpSpPr>
        <p:grpSpPr>
          <a:xfrm>
            <a:off x="3083095" y="1368262"/>
            <a:ext cx="1456901" cy="364918"/>
            <a:chOff x="4817682" y="617719"/>
            <a:chExt cx="1456900" cy="364918"/>
          </a:xfrm>
        </p:grpSpPr>
        <p:pic>
          <p:nvPicPr>
            <p:cNvPr id="145" name="Picture 144">
              <a:extLst>
                <a:ext uri="{FF2B5EF4-FFF2-40B4-BE49-F238E27FC236}">
                  <a16:creationId xmlns:a16="http://schemas.microsoft.com/office/drawing/2014/main" id="{7BF2386B-E1F2-3C47-B4B5-FCDF18AA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682" y="617719"/>
              <a:ext cx="263945" cy="364918"/>
            </a:xfrm>
            <a:prstGeom prst="rect">
              <a:avLst/>
            </a:prstGeom>
          </p:spPr>
        </p:pic>
        <p:sp>
          <p:nvSpPr>
            <p:cNvPr id="146" name="TextBox 504">
              <a:extLst>
                <a:ext uri="{FF2B5EF4-FFF2-40B4-BE49-F238E27FC236}">
                  <a16:creationId xmlns:a16="http://schemas.microsoft.com/office/drawing/2014/main" id="{CF9505F2-C7A2-5B4B-B38C-2EC761AB1336}"/>
                </a:ext>
              </a:extLst>
            </p:cNvPr>
            <p:cNvSpPr txBox="1"/>
            <p:nvPr/>
          </p:nvSpPr>
          <p:spPr>
            <a:xfrm>
              <a:off x="5227557" y="700348"/>
              <a:ext cx="1047025" cy="21108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Elastic Beanstalk</a:t>
              </a:r>
            </a:p>
          </p:txBody>
        </p:sp>
      </p:grpSp>
      <p:grpSp>
        <p:nvGrpSpPr>
          <p:cNvPr id="147" name="Group 146">
            <a:extLst>
              <a:ext uri="{FF2B5EF4-FFF2-40B4-BE49-F238E27FC236}">
                <a16:creationId xmlns:a16="http://schemas.microsoft.com/office/drawing/2014/main" id="{FF9CE179-E91A-5546-B858-FCF2BFD7797D}"/>
              </a:ext>
            </a:extLst>
          </p:cNvPr>
          <p:cNvGrpSpPr/>
          <p:nvPr/>
        </p:nvGrpSpPr>
        <p:grpSpPr>
          <a:xfrm>
            <a:off x="321607" y="3141377"/>
            <a:ext cx="1180080" cy="364916"/>
            <a:chOff x="5017401" y="3624881"/>
            <a:chExt cx="1180080" cy="364916"/>
          </a:xfrm>
        </p:grpSpPr>
        <p:pic>
          <p:nvPicPr>
            <p:cNvPr id="148" name="Picture 147">
              <a:extLst>
                <a:ext uri="{FF2B5EF4-FFF2-40B4-BE49-F238E27FC236}">
                  <a16:creationId xmlns:a16="http://schemas.microsoft.com/office/drawing/2014/main" id="{C4996E7C-CA71-7145-B959-0B274A1C8D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17401" y="3624881"/>
              <a:ext cx="304096" cy="364916"/>
            </a:xfrm>
            <a:prstGeom prst="rect">
              <a:avLst/>
            </a:prstGeom>
          </p:spPr>
        </p:pic>
        <p:sp>
          <p:nvSpPr>
            <p:cNvPr id="149" name="TextBox 594">
              <a:extLst>
                <a:ext uri="{FF2B5EF4-FFF2-40B4-BE49-F238E27FC236}">
                  <a16:creationId xmlns:a16="http://schemas.microsoft.com/office/drawing/2014/main" id="{D8F4B0E9-CED8-6F4F-87DB-42C9A5FDB64A}"/>
                </a:ext>
              </a:extLst>
            </p:cNvPr>
            <p:cNvSpPr txBox="1"/>
            <p:nvPr/>
          </p:nvSpPr>
          <p:spPr>
            <a:xfrm>
              <a:off x="5382863" y="3698596"/>
              <a:ext cx="814618" cy="21748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SQS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50" name="Rectangle 149">
            <a:extLst>
              <a:ext uri="{FF2B5EF4-FFF2-40B4-BE49-F238E27FC236}">
                <a16:creationId xmlns:a16="http://schemas.microsoft.com/office/drawing/2014/main" id="{AB72B53E-204A-7B41-BDBB-8780A3D24E15}"/>
              </a:ext>
            </a:extLst>
          </p:cNvPr>
          <p:cNvSpPr/>
          <p:nvPr/>
        </p:nvSpPr>
        <p:spPr>
          <a:xfrm>
            <a:off x="317754" y="837947"/>
            <a:ext cx="4222242" cy="327832"/>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Compute</a:t>
            </a:r>
          </a:p>
        </p:txBody>
      </p:sp>
      <p:grpSp>
        <p:nvGrpSpPr>
          <p:cNvPr id="151" name="Group 150">
            <a:extLst>
              <a:ext uri="{FF2B5EF4-FFF2-40B4-BE49-F238E27FC236}">
                <a16:creationId xmlns:a16="http://schemas.microsoft.com/office/drawing/2014/main" id="{0FE56520-3036-114E-90B1-6A1EAA078460}"/>
              </a:ext>
            </a:extLst>
          </p:cNvPr>
          <p:cNvGrpSpPr/>
          <p:nvPr/>
        </p:nvGrpSpPr>
        <p:grpSpPr>
          <a:xfrm>
            <a:off x="7595447" y="4248015"/>
            <a:ext cx="1493555" cy="548640"/>
            <a:chOff x="780838" y="3968930"/>
            <a:chExt cx="1493555" cy="548640"/>
          </a:xfrm>
        </p:grpSpPr>
        <p:pic>
          <p:nvPicPr>
            <p:cNvPr id="152" name="Picture 151">
              <a:extLst>
                <a:ext uri="{FF2B5EF4-FFF2-40B4-BE49-F238E27FC236}">
                  <a16:creationId xmlns:a16="http://schemas.microsoft.com/office/drawing/2014/main" id="{CA1D6FD3-CF1E-2546-B7BF-1B6C6408FD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838" y="3968930"/>
              <a:ext cx="548640" cy="548640"/>
            </a:xfrm>
            <a:prstGeom prst="rect">
              <a:avLst/>
            </a:prstGeom>
          </p:spPr>
        </p:pic>
        <p:sp>
          <p:nvSpPr>
            <p:cNvPr id="153" name="TextBox 119">
              <a:extLst>
                <a:ext uri="{FF2B5EF4-FFF2-40B4-BE49-F238E27FC236}">
                  <a16:creationId xmlns:a16="http://schemas.microsoft.com/office/drawing/2014/main" id="{F39AE7A6-A600-324A-958C-7982F0C95AB0}"/>
                </a:ext>
              </a:extLst>
            </p:cNvPr>
            <p:cNvSpPr txBox="1"/>
            <p:nvPr/>
          </p:nvSpPr>
          <p:spPr>
            <a:xfrm>
              <a:off x="1260033" y="4083819"/>
              <a:ext cx="1014360" cy="2678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X-Ray</a:t>
              </a:r>
            </a:p>
          </p:txBody>
        </p:sp>
      </p:grpSp>
      <p:sp>
        <p:nvSpPr>
          <p:cNvPr id="154" name="Rectangle 153">
            <a:extLst>
              <a:ext uri="{FF2B5EF4-FFF2-40B4-BE49-F238E27FC236}">
                <a16:creationId xmlns:a16="http://schemas.microsoft.com/office/drawing/2014/main" id="{85184666-6A51-BB49-BE3E-8DEB2ED3C19E}"/>
              </a:ext>
            </a:extLst>
          </p:cNvPr>
          <p:cNvSpPr/>
          <p:nvPr/>
        </p:nvSpPr>
        <p:spPr>
          <a:xfrm>
            <a:off x="335046" y="3776910"/>
            <a:ext cx="4204950" cy="348201"/>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Developer Tools</a:t>
            </a:r>
          </a:p>
        </p:txBody>
      </p:sp>
      <p:grpSp>
        <p:nvGrpSpPr>
          <p:cNvPr id="155" name="Group 154">
            <a:extLst>
              <a:ext uri="{FF2B5EF4-FFF2-40B4-BE49-F238E27FC236}">
                <a16:creationId xmlns:a16="http://schemas.microsoft.com/office/drawing/2014/main" id="{9D922BFB-DD92-C04D-9800-E7B7F1625D6C}"/>
              </a:ext>
            </a:extLst>
          </p:cNvPr>
          <p:cNvGrpSpPr/>
          <p:nvPr/>
        </p:nvGrpSpPr>
        <p:grpSpPr>
          <a:xfrm>
            <a:off x="1660016" y="4325885"/>
            <a:ext cx="1229376" cy="372195"/>
            <a:chOff x="859511" y="4635499"/>
            <a:chExt cx="1229376" cy="372195"/>
          </a:xfrm>
        </p:grpSpPr>
        <p:pic>
          <p:nvPicPr>
            <p:cNvPr id="156" name="Picture 155">
              <a:extLst>
                <a:ext uri="{FF2B5EF4-FFF2-40B4-BE49-F238E27FC236}">
                  <a16:creationId xmlns:a16="http://schemas.microsoft.com/office/drawing/2014/main" id="{5576E538-02A1-1E47-9925-6263743C97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9511" y="4635499"/>
              <a:ext cx="308650" cy="372195"/>
            </a:xfrm>
            <a:prstGeom prst="rect">
              <a:avLst/>
            </a:prstGeom>
          </p:spPr>
        </p:pic>
        <p:sp>
          <p:nvSpPr>
            <p:cNvPr id="157" name="TextBox 119">
              <a:extLst>
                <a:ext uri="{FF2B5EF4-FFF2-40B4-BE49-F238E27FC236}">
                  <a16:creationId xmlns:a16="http://schemas.microsoft.com/office/drawing/2014/main" id="{68474EAD-8542-C648-BA4D-53FC5C3FE6F2}"/>
                </a:ext>
              </a:extLst>
            </p:cNvPr>
            <p:cNvSpPr txBox="1"/>
            <p:nvPr/>
          </p:nvSpPr>
          <p:spPr>
            <a:xfrm>
              <a:off x="1260033" y="4723388"/>
              <a:ext cx="828854" cy="2280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CodeBuild</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58" name="Group 157">
            <a:extLst>
              <a:ext uri="{FF2B5EF4-FFF2-40B4-BE49-F238E27FC236}">
                <a16:creationId xmlns:a16="http://schemas.microsoft.com/office/drawing/2014/main" id="{1090EB4A-2E69-4040-89A6-BF586EA400E2}"/>
              </a:ext>
            </a:extLst>
          </p:cNvPr>
          <p:cNvGrpSpPr/>
          <p:nvPr/>
        </p:nvGrpSpPr>
        <p:grpSpPr>
          <a:xfrm>
            <a:off x="3015636" y="4325886"/>
            <a:ext cx="1485386" cy="372193"/>
            <a:chOff x="4116955" y="4635501"/>
            <a:chExt cx="1485386" cy="372193"/>
          </a:xfrm>
        </p:grpSpPr>
        <p:pic>
          <p:nvPicPr>
            <p:cNvPr id="159" name="Picture 158">
              <a:extLst>
                <a:ext uri="{FF2B5EF4-FFF2-40B4-BE49-F238E27FC236}">
                  <a16:creationId xmlns:a16="http://schemas.microsoft.com/office/drawing/2014/main" id="{16E945B6-D2C2-544C-A7CD-EE5E8987337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16955" y="4635501"/>
              <a:ext cx="311012" cy="372193"/>
            </a:xfrm>
            <a:prstGeom prst="rect">
              <a:avLst/>
            </a:prstGeom>
          </p:spPr>
        </p:pic>
        <p:sp>
          <p:nvSpPr>
            <p:cNvPr id="160" name="TextBox 119">
              <a:extLst>
                <a:ext uri="{FF2B5EF4-FFF2-40B4-BE49-F238E27FC236}">
                  <a16:creationId xmlns:a16="http://schemas.microsoft.com/office/drawing/2014/main" id="{B280E11E-BD58-4349-8E9E-05BDEC17803B}"/>
                </a:ext>
              </a:extLst>
            </p:cNvPr>
            <p:cNvSpPr txBox="1"/>
            <p:nvPr/>
          </p:nvSpPr>
          <p:spPr>
            <a:xfrm>
              <a:off x="4517477" y="4699696"/>
              <a:ext cx="1084864" cy="25501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CodePipeline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1" name="Group 160">
            <a:extLst>
              <a:ext uri="{FF2B5EF4-FFF2-40B4-BE49-F238E27FC236}">
                <a16:creationId xmlns:a16="http://schemas.microsoft.com/office/drawing/2014/main" id="{6641332D-1D72-D447-9B44-AF2FC16728CE}"/>
              </a:ext>
            </a:extLst>
          </p:cNvPr>
          <p:cNvGrpSpPr/>
          <p:nvPr/>
        </p:nvGrpSpPr>
        <p:grpSpPr>
          <a:xfrm>
            <a:off x="258444" y="4244056"/>
            <a:ext cx="1264141" cy="535853"/>
            <a:chOff x="6376603" y="3935231"/>
            <a:chExt cx="1264141" cy="535853"/>
          </a:xfrm>
        </p:grpSpPr>
        <p:pic>
          <p:nvPicPr>
            <p:cNvPr id="162" name="Picture 161">
              <a:extLst>
                <a:ext uri="{FF2B5EF4-FFF2-40B4-BE49-F238E27FC236}">
                  <a16:creationId xmlns:a16="http://schemas.microsoft.com/office/drawing/2014/main" id="{DEA4840E-A088-6B4A-B239-FFEFBDEEE53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76603" y="3935231"/>
              <a:ext cx="535724" cy="535853"/>
            </a:xfrm>
            <a:prstGeom prst="rect">
              <a:avLst/>
            </a:prstGeom>
          </p:spPr>
        </p:pic>
        <p:sp>
          <p:nvSpPr>
            <p:cNvPr id="163" name="TextBox 119">
              <a:extLst>
                <a:ext uri="{FF2B5EF4-FFF2-40B4-BE49-F238E27FC236}">
                  <a16:creationId xmlns:a16="http://schemas.microsoft.com/office/drawing/2014/main" id="{72072882-EEFA-F34B-8AF4-0BF0D4EFDDCA}"/>
                </a:ext>
              </a:extLst>
            </p:cNvPr>
            <p:cNvSpPr txBox="1"/>
            <p:nvPr/>
          </p:nvSpPr>
          <p:spPr>
            <a:xfrm>
              <a:off x="6985862" y="4112772"/>
              <a:ext cx="654882" cy="21654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Cloud9</a:t>
              </a:r>
            </a:p>
          </p:txBody>
        </p:sp>
      </p:grpSp>
      <p:grpSp>
        <p:nvGrpSpPr>
          <p:cNvPr id="164" name="Group 163">
            <a:extLst>
              <a:ext uri="{FF2B5EF4-FFF2-40B4-BE49-F238E27FC236}">
                <a16:creationId xmlns:a16="http://schemas.microsoft.com/office/drawing/2014/main" id="{B97291AA-5036-364D-93BE-1293E6260EF1}"/>
              </a:ext>
            </a:extLst>
          </p:cNvPr>
          <p:cNvGrpSpPr/>
          <p:nvPr/>
        </p:nvGrpSpPr>
        <p:grpSpPr>
          <a:xfrm>
            <a:off x="1789852" y="1344981"/>
            <a:ext cx="1125401" cy="411480"/>
            <a:chOff x="4797606" y="648129"/>
            <a:chExt cx="1125400" cy="411480"/>
          </a:xfrm>
        </p:grpSpPr>
        <p:pic>
          <p:nvPicPr>
            <p:cNvPr id="165" name="Picture 164">
              <a:extLst>
                <a:ext uri="{FF2B5EF4-FFF2-40B4-BE49-F238E27FC236}">
                  <a16:creationId xmlns:a16="http://schemas.microsoft.com/office/drawing/2014/main" id="{C61EEA67-AFDC-7649-B232-B5B3776CDF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06" y="648129"/>
              <a:ext cx="411480" cy="411480"/>
            </a:xfrm>
            <a:prstGeom prst="rect">
              <a:avLst/>
            </a:prstGeom>
          </p:spPr>
        </p:pic>
        <p:sp>
          <p:nvSpPr>
            <p:cNvPr id="166" name="TextBox 504">
              <a:extLst>
                <a:ext uri="{FF2B5EF4-FFF2-40B4-BE49-F238E27FC236}">
                  <a16:creationId xmlns:a16="http://schemas.microsoft.com/office/drawing/2014/main" id="{7792FC3A-0FAA-AF48-B654-D6A34BF55834}"/>
                </a:ext>
              </a:extLst>
            </p:cNvPr>
            <p:cNvSpPr txBox="1"/>
            <p:nvPr/>
          </p:nvSpPr>
          <p:spPr>
            <a:xfrm>
              <a:off x="5296133" y="742914"/>
              <a:ext cx="626873" cy="18799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Fargate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69" name="TextBox 504">
            <a:extLst>
              <a:ext uri="{FF2B5EF4-FFF2-40B4-BE49-F238E27FC236}">
                <a16:creationId xmlns:a16="http://schemas.microsoft.com/office/drawing/2014/main" id="{96BF8BCF-C423-7C45-885B-2B7D2C6FB5CF}"/>
              </a:ext>
            </a:extLst>
          </p:cNvPr>
          <p:cNvSpPr txBox="1"/>
          <p:nvPr/>
        </p:nvSpPr>
        <p:spPr>
          <a:xfrm>
            <a:off x="890515" y="1458547"/>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ECS</a:t>
            </a:r>
          </a:p>
        </p:txBody>
      </p:sp>
      <p:sp>
        <p:nvSpPr>
          <p:cNvPr id="170" name="Rectangle 169">
            <a:extLst>
              <a:ext uri="{FF2B5EF4-FFF2-40B4-BE49-F238E27FC236}">
                <a16:creationId xmlns:a16="http://schemas.microsoft.com/office/drawing/2014/main" id="{C85C06B6-47A1-9D43-AEDD-63B3CCD63BCC}"/>
              </a:ext>
            </a:extLst>
          </p:cNvPr>
          <p:cNvSpPr/>
          <p:nvPr/>
        </p:nvSpPr>
        <p:spPr>
          <a:xfrm>
            <a:off x="340213" y="2557578"/>
            <a:ext cx="4203191" cy="368572"/>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Application Integration</a:t>
            </a:r>
          </a:p>
        </p:txBody>
      </p:sp>
      <p:grpSp>
        <p:nvGrpSpPr>
          <p:cNvPr id="171" name="Group 170">
            <a:extLst>
              <a:ext uri="{FF2B5EF4-FFF2-40B4-BE49-F238E27FC236}">
                <a16:creationId xmlns:a16="http://schemas.microsoft.com/office/drawing/2014/main" id="{18B9A84E-C10A-884B-9F13-C8EAEDDBC1AB}"/>
              </a:ext>
            </a:extLst>
          </p:cNvPr>
          <p:cNvGrpSpPr/>
          <p:nvPr/>
        </p:nvGrpSpPr>
        <p:grpSpPr>
          <a:xfrm>
            <a:off x="1324403" y="3171787"/>
            <a:ext cx="1126251" cy="304097"/>
            <a:chOff x="5017401" y="3655291"/>
            <a:chExt cx="1126251" cy="304096"/>
          </a:xfrm>
        </p:grpSpPr>
        <p:pic>
          <p:nvPicPr>
            <p:cNvPr id="172" name="Picture 171">
              <a:extLst>
                <a:ext uri="{FF2B5EF4-FFF2-40B4-BE49-F238E27FC236}">
                  <a16:creationId xmlns:a16="http://schemas.microsoft.com/office/drawing/2014/main" id="{3EA31F82-F5A9-A548-8E29-B27B021987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17401" y="3655291"/>
              <a:ext cx="304096" cy="304096"/>
            </a:xfrm>
            <a:prstGeom prst="rect">
              <a:avLst/>
            </a:prstGeom>
          </p:spPr>
        </p:pic>
        <p:sp>
          <p:nvSpPr>
            <p:cNvPr id="173" name="TextBox 594">
              <a:extLst>
                <a:ext uri="{FF2B5EF4-FFF2-40B4-BE49-F238E27FC236}">
                  <a16:creationId xmlns:a16="http://schemas.microsoft.com/office/drawing/2014/main" id="{E1237776-89B3-E04B-9388-4B29EB32E99F}"/>
                </a:ext>
              </a:extLst>
            </p:cNvPr>
            <p:cNvSpPr txBox="1"/>
            <p:nvPr/>
          </p:nvSpPr>
          <p:spPr>
            <a:xfrm>
              <a:off x="5367610" y="3738415"/>
              <a:ext cx="776042" cy="183624"/>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74" name="Group 173">
            <a:extLst>
              <a:ext uri="{FF2B5EF4-FFF2-40B4-BE49-F238E27FC236}">
                <a16:creationId xmlns:a16="http://schemas.microsoft.com/office/drawing/2014/main" id="{933ACE75-1794-DA4B-8633-9D089940EDB8}"/>
              </a:ext>
            </a:extLst>
          </p:cNvPr>
          <p:cNvGrpSpPr/>
          <p:nvPr/>
        </p:nvGrpSpPr>
        <p:grpSpPr>
          <a:xfrm>
            <a:off x="2295305" y="3152385"/>
            <a:ext cx="1304512" cy="342900"/>
            <a:chOff x="5017400" y="3667811"/>
            <a:chExt cx="1304512" cy="342900"/>
          </a:xfrm>
        </p:grpSpPr>
        <p:pic>
          <p:nvPicPr>
            <p:cNvPr id="175" name="Picture 174">
              <a:extLst>
                <a:ext uri="{FF2B5EF4-FFF2-40B4-BE49-F238E27FC236}">
                  <a16:creationId xmlns:a16="http://schemas.microsoft.com/office/drawing/2014/main" id="{49868B14-72E4-E643-AE80-B854600AB96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7400" y="3667811"/>
              <a:ext cx="373674" cy="342900"/>
            </a:xfrm>
            <a:prstGeom prst="rect">
              <a:avLst/>
            </a:prstGeom>
          </p:spPr>
        </p:pic>
        <p:sp>
          <p:nvSpPr>
            <p:cNvPr id="176" name="TextBox 594">
              <a:extLst>
                <a:ext uri="{FF2B5EF4-FFF2-40B4-BE49-F238E27FC236}">
                  <a16:creationId xmlns:a16="http://schemas.microsoft.com/office/drawing/2014/main" id="{97AE4FB0-CD41-5F40-9CD8-307796D94A33}"/>
                </a:ext>
              </a:extLst>
            </p:cNvPr>
            <p:cNvSpPr txBox="1"/>
            <p:nvPr/>
          </p:nvSpPr>
          <p:spPr>
            <a:xfrm>
              <a:off x="5452440" y="3721298"/>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MQ</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77" name="Rectangle 176">
            <a:extLst>
              <a:ext uri="{FF2B5EF4-FFF2-40B4-BE49-F238E27FC236}">
                <a16:creationId xmlns:a16="http://schemas.microsoft.com/office/drawing/2014/main" id="{6615622E-7B14-3E49-A01B-DE0626FBB6C5}"/>
              </a:ext>
            </a:extLst>
          </p:cNvPr>
          <p:cNvSpPr/>
          <p:nvPr/>
        </p:nvSpPr>
        <p:spPr>
          <a:xfrm>
            <a:off x="4718304" y="3775407"/>
            <a:ext cx="4231900" cy="348201"/>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Logging &amp; Monitoring</a:t>
            </a:r>
          </a:p>
        </p:txBody>
      </p:sp>
      <p:grpSp>
        <p:nvGrpSpPr>
          <p:cNvPr id="178" name="Group 177">
            <a:extLst>
              <a:ext uri="{FF2B5EF4-FFF2-40B4-BE49-F238E27FC236}">
                <a16:creationId xmlns:a16="http://schemas.microsoft.com/office/drawing/2014/main" id="{124EB840-5A9D-3E42-9A7F-4D93B88EBB56}"/>
              </a:ext>
            </a:extLst>
          </p:cNvPr>
          <p:cNvGrpSpPr/>
          <p:nvPr/>
        </p:nvGrpSpPr>
        <p:grpSpPr>
          <a:xfrm>
            <a:off x="4718293" y="4287025"/>
            <a:ext cx="1462544" cy="470621"/>
            <a:chOff x="803797" y="3968931"/>
            <a:chExt cx="1462545" cy="470621"/>
          </a:xfrm>
        </p:grpSpPr>
        <p:pic>
          <p:nvPicPr>
            <p:cNvPr id="179" name="Picture 178">
              <a:extLst>
                <a:ext uri="{FF2B5EF4-FFF2-40B4-BE49-F238E27FC236}">
                  <a16:creationId xmlns:a16="http://schemas.microsoft.com/office/drawing/2014/main" id="{487F60BF-57A2-9848-9375-121884EB6F5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3797" y="3968931"/>
              <a:ext cx="424706" cy="470621"/>
            </a:xfrm>
            <a:prstGeom prst="rect">
              <a:avLst/>
            </a:prstGeom>
          </p:spPr>
        </p:pic>
        <p:sp>
          <p:nvSpPr>
            <p:cNvPr id="180" name="TextBox 119">
              <a:extLst>
                <a:ext uri="{FF2B5EF4-FFF2-40B4-BE49-F238E27FC236}">
                  <a16:creationId xmlns:a16="http://schemas.microsoft.com/office/drawing/2014/main" id="{BBF2A468-442C-A147-9292-632FA5D2A5BA}"/>
                </a:ext>
              </a:extLst>
            </p:cNvPr>
            <p:cNvSpPr txBox="1"/>
            <p:nvPr/>
          </p:nvSpPr>
          <p:spPr>
            <a:xfrm>
              <a:off x="1260033" y="4061617"/>
              <a:ext cx="1006309" cy="27887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CloudWatch</a:t>
              </a:r>
            </a:p>
          </p:txBody>
        </p:sp>
      </p:grpSp>
      <p:grpSp>
        <p:nvGrpSpPr>
          <p:cNvPr id="181" name="Group 180">
            <a:extLst>
              <a:ext uri="{FF2B5EF4-FFF2-40B4-BE49-F238E27FC236}">
                <a16:creationId xmlns:a16="http://schemas.microsoft.com/office/drawing/2014/main" id="{2484C660-C8B8-1B4F-A30A-71F2D5395530}"/>
              </a:ext>
            </a:extLst>
          </p:cNvPr>
          <p:cNvGrpSpPr/>
          <p:nvPr/>
        </p:nvGrpSpPr>
        <p:grpSpPr>
          <a:xfrm>
            <a:off x="6284451" y="4287025"/>
            <a:ext cx="1355649" cy="470621"/>
            <a:chOff x="821014" y="3968931"/>
            <a:chExt cx="1355649" cy="470621"/>
          </a:xfrm>
        </p:grpSpPr>
        <p:pic>
          <p:nvPicPr>
            <p:cNvPr id="182" name="Picture 181">
              <a:extLst>
                <a:ext uri="{FF2B5EF4-FFF2-40B4-BE49-F238E27FC236}">
                  <a16:creationId xmlns:a16="http://schemas.microsoft.com/office/drawing/2014/main" id="{21EC7834-AAD8-F14B-B6DE-50E8C97C1FE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1014" y="3968931"/>
              <a:ext cx="390271" cy="470621"/>
            </a:xfrm>
            <a:prstGeom prst="rect">
              <a:avLst/>
            </a:prstGeom>
          </p:spPr>
        </p:pic>
        <p:sp>
          <p:nvSpPr>
            <p:cNvPr id="183" name="TextBox 119">
              <a:extLst>
                <a:ext uri="{FF2B5EF4-FFF2-40B4-BE49-F238E27FC236}">
                  <a16:creationId xmlns:a16="http://schemas.microsoft.com/office/drawing/2014/main" id="{6EFC1494-7222-7B46-9858-0B81E5401F06}"/>
                </a:ext>
              </a:extLst>
            </p:cNvPr>
            <p:cNvSpPr txBox="1"/>
            <p:nvPr/>
          </p:nvSpPr>
          <p:spPr>
            <a:xfrm>
              <a:off x="1304686" y="4016023"/>
              <a:ext cx="871977" cy="35573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CloudTrail</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4" name="Group 183">
            <a:extLst>
              <a:ext uri="{FF2B5EF4-FFF2-40B4-BE49-F238E27FC236}">
                <a16:creationId xmlns:a16="http://schemas.microsoft.com/office/drawing/2014/main" id="{22CBA640-6C1D-1343-A310-0A2DF24E806A}"/>
              </a:ext>
            </a:extLst>
          </p:cNvPr>
          <p:cNvGrpSpPr/>
          <p:nvPr/>
        </p:nvGrpSpPr>
        <p:grpSpPr>
          <a:xfrm>
            <a:off x="4892388" y="1321397"/>
            <a:ext cx="1403756" cy="336033"/>
            <a:chOff x="5161383" y="1801807"/>
            <a:chExt cx="1403756" cy="336033"/>
          </a:xfrm>
        </p:grpSpPr>
        <p:pic>
          <p:nvPicPr>
            <p:cNvPr id="185" name="Picture 184">
              <a:extLst>
                <a:ext uri="{FF2B5EF4-FFF2-40B4-BE49-F238E27FC236}">
                  <a16:creationId xmlns:a16="http://schemas.microsoft.com/office/drawing/2014/main" id="{25D28135-3DC0-C448-8708-009FA12E452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161383" y="1801807"/>
              <a:ext cx="303364" cy="336033"/>
            </a:xfrm>
            <a:prstGeom prst="rect">
              <a:avLst/>
            </a:prstGeom>
          </p:spPr>
        </p:pic>
        <p:sp>
          <p:nvSpPr>
            <p:cNvPr id="186" name="TextBox 254">
              <a:extLst>
                <a:ext uri="{FF2B5EF4-FFF2-40B4-BE49-F238E27FC236}">
                  <a16:creationId xmlns:a16="http://schemas.microsoft.com/office/drawing/2014/main" id="{56252D63-6FA1-5443-AF00-92FAF49E9651}"/>
                </a:ext>
              </a:extLst>
            </p:cNvPr>
            <p:cNvSpPr txBox="1"/>
            <p:nvPr/>
          </p:nvSpPr>
          <p:spPr>
            <a:xfrm>
              <a:off x="5594739" y="1885971"/>
              <a:ext cx="970400" cy="21968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DynamoDB</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7" name="Group 186">
            <a:extLst>
              <a:ext uri="{FF2B5EF4-FFF2-40B4-BE49-F238E27FC236}">
                <a16:creationId xmlns:a16="http://schemas.microsoft.com/office/drawing/2014/main" id="{6C748E1B-EF06-2A4E-84B6-D33A78F2E765}"/>
              </a:ext>
            </a:extLst>
          </p:cNvPr>
          <p:cNvGrpSpPr/>
          <p:nvPr/>
        </p:nvGrpSpPr>
        <p:grpSpPr>
          <a:xfrm>
            <a:off x="6959848" y="1302907"/>
            <a:ext cx="1822837" cy="349233"/>
            <a:chOff x="5018584" y="1188291"/>
            <a:chExt cx="1822837" cy="349233"/>
          </a:xfrm>
        </p:grpSpPr>
        <p:pic>
          <p:nvPicPr>
            <p:cNvPr id="188" name="Picture 187">
              <a:extLst>
                <a:ext uri="{FF2B5EF4-FFF2-40B4-BE49-F238E27FC236}">
                  <a16:creationId xmlns:a16="http://schemas.microsoft.com/office/drawing/2014/main" id="{988F1080-DEF4-0A45-AA4B-0A01E2D363BE}"/>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018584" y="1188291"/>
              <a:ext cx="291028" cy="349233"/>
            </a:xfrm>
            <a:prstGeom prst="rect">
              <a:avLst/>
            </a:prstGeom>
          </p:spPr>
        </p:pic>
        <p:sp>
          <p:nvSpPr>
            <p:cNvPr id="189" name="TextBox 347">
              <a:extLst>
                <a:ext uri="{FF2B5EF4-FFF2-40B4-BE49-F238E27FC236}">
                  <a16:creationId xmlns:a16="http://schemas.microsoft.com/office/drawing/2014/main" id="{9DC37F36-1F18-7140-9F05-A660164A2DED}"/>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S3</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90" name="Rectangle 189">
            <a:extLst>
              <a:ext uri="{FF2B5EF4-FFF2-40B4-BE49-F238E27FC236}">
                <a16:creationId xmlns:a16="http://schemas.microsoft.com/office/drawing/2014/main" id="{4FD5FDB3-1B51-6D43-8E8E-B87EDE617C12}"/>
              </a:ext>
            </a:extLst>
          </p:cNvPr>
          <p:cNvSpPr/>
          <p:nvPr/>
        </p:nvSpPr>
        <p:spPr>
          <a:xfrm>
            <a:off x="4726795" y="837947"/>
            <a:ext cx="4204950" cy="326091"/>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Storage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Database</a:t>
            </a:r>
          </a:p>
        </p:txBody>
      </p:sp>
      <p:grpSp>
        <p:nvGrpSpPr>
          <p:cNvPr id="191" name="Group 190">
            <a:extLst>
              <a:ext uri="{FF2B5EF4-FFF2-40B4-BE49-F238E27FC236}">
                <a16:creationId xmlns:a16="http://schemas.microsoft.com/office/drawing/2014/main" id="{A4D1DBDB-5DDE-FC4E-BD28-E06AFB0313EC}"/>
              </a:ext>
            </a:extLst>
          </p:cNvPr>
          <p:cNvGrpSpPr/>
          <p:nvPr/>
        </p:nvGrpSpPr>
        <p:grpSpPr>
          <a:xfrm>
            <a:off x="4892388" y="1839928"/>
            <a:ext cx="1822837" cy="348893"/>
            <a:chOff x="5018584" y="1188461"/>
            <a:chExt cx="1822837" cy="348893"/>
          </a:xfrm>
        </p:grpSpPr>
        <p:pic>
          <p:nvPicPr>
            <p:cNvPr id="192" name="Picture 191">
              <a:extLst>
                <a:ext uri="{FF2B5EF4-FFF2-40B4-BE49-F238E27FC236}">
                  <a16:creationId xmlns:a16="http://schemas.microsoft.com/office/drawing/2014/main" id="{5560D64F-7A28-2245-8DFE-3E5B1B2CE4B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018584" y="1188461"/>
              <a:ext cx="291028" cy="348893"/>
            </a:xfrm>
            <a:prstGeom prst="rect">
              <a:avLst/>
            </a:prstGeom>
          </p:spPr>
        </p:pic>
        <p:sp>
          <p:nvSpPr>
            <p:cNvPr id="193" name="TextBox 347">
              <a:extLst>
                <a:ext uri="{FF2B5EF4-FFF2-40B4-BE49-F238E27FC236}">
                  <a16:creationId xmlns:a16="http://schemas.microsoft.com/office/drawing/2014/main" id="{4B1D0930-FAA4-0D43-AACC-525ACB41FB6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ElastiCache</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4" name="Group 193">
            <a:extLst>
              <a:ext uri="{FF2B5EF4-FFF2-40B4-BE49-F238E27FC236}">
                <a16:creationId xmlns:a16="http://schemas.microsoft.com/office/drawing/2014/main" id="{7A87DF34-9FEB-4E45-9752-C33AA3385B26}"/>
              </a:ext>
            </a:extLst>
          </p:cNvPr>
          <p:cNvGrpSpPr/>
          <p:nvPr/>
        </p:nvGrpSpPr>
        <p:grpSpPr>
          <a:xfrm>
            <a:off x="6959848" y="1859579"/>
            <a:ext cx="1822837" cy="329225"/>
            <a:chOff x="5018584" y="1198295"/>
            <a:chExt cx="1822837" cy="329225"/>
          </a:xfrm>
        </p:grpSpPr>
        <p:pic>
          <p:nvPicPr>
            <p:cNvPr id="195" name="Picture 194">
              <a:extLst>
                <a:ext uri="{FF2B5EF4-FFF2-40B4-BE49-F238E27FC236}">
                  <a16:creationId xmlns:a16="http://schemas.microsoft.com/office/drawing/2014/main" id="{CD20FF2F-2907-2348-A677-FE2AF74743C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18584" y="1198295"/>
              <a:ext cx="291028" cy="329225"/>
            </a:xfrm>
            <a:prstGeom prst="rect">
              <a:avLst/>
            </a:prstGeom>
          </p:spPr>
        </p:pic>
        <p:sp>
          <p:nvSpPr>
            <p:cNvPr id="196" name="TextBox 347">
              <a:extLst>
                <a:ext uri="{FF2B5EF4-FFF2-40B4-BE49-F238E27FC236}">
                  <a16:creationId xmlns:a16="http://schemas.microsoft.com/office/drawing/2014/main" id="{EAD1DCE5-F615-5045-A40D-0085DB30CFC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RDS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7" name="Group 196">
            <a:extLst>
              <a:ext uri="{FF2B5EF4-FFF2-40B4-BE49-F238E27FC236}">
                <a16:creationId xmlns:a16="http://schemas.microsoft.com/office/drawing/2014/main" id="{6746EE5F-5B9A-6A4B-BCF0-7178880CF862}"/>
              </a:ext>
            </a:extLst>
          </p:cNvPr>
          <p:cNvGrpSpPr/>
          <p:nvPr/>
        </p:nvGrpSpPr>
        <p:grpSpPr>
          <a:xfrm>
            <a:off x="377962" y="1970136"/>
            <a:ext cx="1225092" cy="320712"/>
            <a:chOff x="4814751" y="657967"/>
            <a:chExt cx="1225092" cy="320712"/>
          </a:xfrm>
        </p:grpSpPr>
        <p:pic>
          <p:nvPicPr>
            <p:cNvPr id="198" name="Picture 197">
              <a:extLst>
                <a:ext uri="{FF2B5EF4-FFF2-40B4-BE49-F238E27FC236}">
                  <a16:creationId xmlns:a16="http://schemas.microsoft.com/office/drawing/2014/main" id="{30AD5758-25A0-6043-BF5A-FE219945BD1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814751" y="657967"/>
              <a:ext cx="308609" cy="320712"/>
            </a:xfrm>
            <a:prstGeom prst="rect">
              <a:avLst/>
            </a:prstGeom>
          </p:spPr>
        </p:pic>
        <p:sp>
          <p:nvSpPr>
            <p:cNvPr id="199" name="TextBox 504">
              <a:extLst>
                <a:ext uri="{FF2B5EF4-FFF2-40B4-BE49-F238E27FC236}">
                  <a16:creationId xmlns:a16="http://schemas.microsoft.com/office/drawing/2014/main" id="{E1E2CC18-974C-674A-B9D2-0B04BBB9430E}"/>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ECR</a:t>
              </a:r>
            </a:p>
          </p:txBody>
        </p:sp>
      </p:grpSp>
      <p:sp>
        <p:nvSpPr>
          <p:cNvPr id="202" name="TextBox 504">
            <a:extLst>
              <a:ext uri="{FF2B5EF4-FFF2-40B4-BE49-F238E27FC236}">
                <a16:creationId xmlns:a16="http://schemas.microsoft.com/office/drawing/2014/main" id="{CDC60EA0-5554-5C43-AE9B-A06AF82DC829}"/>
              </a:ext>
            </a:extLst>
          </p:cNvPr>
          <p:cNvSpPr txBox="1"/>
          <p:nvPr/>
        </p:nvSpPr>
        <p:spPr>
          <a:xfrm>
            <a:off x="2302405" y="2038318"/>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EKS</a:t>
            </a:r>
          </a:p>
        </p:txBody>
      </p:sp>
      <p:grpSp>
        <p:nvGrpSpPr>
          <p:cNvPr id="203" name="Group 202">
            <a:extLst>
              <a:ext uri="{FF2B5EF4-FFF2-40B4-BE49-F238E27FC236}">
                <a16:creationId xmlns:a16="http://schemas.microsoft.com/office/drawing/2014/main" id="{44122BFD-06CC-704C-9FEB-5ECC49A39DE3}"/>
              </a:ext>
            </a:extLst>
          </p:cNvPr>
          <p:cNvGrpSpPr/>
          <p:nvPr/>
        </p:nvGrpSpPr>
        <p:grpSpPr>
          <a:xfrm>
            <a:off x="7550373" y="3090516"/>
            <a:ext cx="1409509" cy="349233"/>
            <a:chOff x="5202090" y="3017175"/>
            <a:chExt cx="1409509" cy="349233"/>
          </a:xfrm>
        </p:grpSpPr>
        <p:pic>
          <p:nvPicPr>
            <p:cNvPr id="204" name="Picture 203">
              <a:extLst>
                <a:ext uri="{FF2B5EF4-FFF2-40B4-BE49-F238E27FC236}">
                  <a16:creationId xmlns:a16="http://schemas.microsoft.com/office/drawing/2014/main" id="{D22B7F42-25C7-4B47-94CE-F6230CC6E43E}"/>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5202090" y="3017175"/>
              <a:ext cx="291028" cy="349233"/>
            </a:xfrm>
            <a:prstGeom prst="rect">
              <a:avLst/>
            </a:prstGeom>
          </p:spPr>
        </p:pic>
        <p:sp>
          <p:nvSpPr>
            <p:cNvPr id="205" name="TextBox 583">
              <a:extLst>
                <a:ext uri="{FF2B5EF4-FFF2-40B4-BE49-F238E27FC236}">
                  <a16:creationId xmlns:a16="http://schemas.microsoft.com/office/drawing/2014/main" id="{1CD5A027-1375-6B44-8FAE-9AA2DC76C677}"/>
                </a:ext>
              </a:extLst>
            </p:cNvPr>
            <p:cNvSpPr txBox="1"/>
            <p:nvPr/>
          </p:nvSpPr>
          <p:spPr>
            <a:xfrm>
              <a:off x="5630084" y="3154807"/>
              <a:ext cx="981515" cy="1532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API Gateway</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206" name="Rectangle 205">
            <a:extLst>
              <a:ext uri="{FF2B5EF4-FFF2-40B4-BE49-F238E27FC236}">
                <a16:creationId xmlns:a16="http://schemas.microsoft.com/office/drawing/2014/main" id="{2097F621-DCBD-0448-856B-5C8AAEB0433E}"/>
              </a:ext>
            </a:extLst>
          </p:cNvPr>
          <p:cNvSpPr/>
          <p:nvPr/>
        </p:nvSpPr>
        <p:spPr>
          <a:xfrm>
            <a:off x="4727981" y="2553665"/>
            <a:ext cx="4231901" cy="35563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Networking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API Proxy</a:t>
            </a:r>
          </a:p>
        </p:txBody>
      </p:sp>
      <p:grpSp>
        <p:nvGrpSpPr>
          <p:cNvPr id="207" name="Group 206">
            <a:extLst>
              <a:ext uri="{FF2B5EF4-FFF2-40B4-BE49-F238E27FC236}">
                <a16:creationId xmlns:a16="http://schemas.microsoft.com/office/drawing/2014/main" id="{3CE1493E-7313-E849-80AF-2282BDC85CE7}"/>
              </a:ext>
            </a:extLst>
          </p:cNvPr>
          <p:cNvGrpSpPr/>
          <p:nvPr/>
        </p:nvGrpSpPr>
        <p:grpSpPr>
          <a:xfrm>
            <a:off x="4727980" y="3090516"/>
            <a:ext cx="1440503" cy="349233"/>
            <a:chOff x="5202656" y="3017175"/>
            <a:chExt cx="1440503" cy="349233"/>
          </a:xfrm>
        </p:grpSpPr>
        <p:pic>
          <p:nvPicPr>
            <p:cNvPr id="208" name="Picture 207">
              <a:extLst>
                <a:ext uri="{FF2B5EF4-FFF2-40B4-BE49-F238E27FC236}">
                  <a16:creationId xmlns:a16="http://schemas.microsoft.com/office/drawing/2014/main" id="{2AFA05E4-921C-084E-91F2-5DCF828CBB9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02656" y="3017175"/>
              <a:ext cx="289897" cy="349233"/>
            </a:xfrm>
            <a:prstGeom prst="rect">
              <a:avLst/>
            </a:prstGeom>
          </p:spPr>
        </p:pic>
        <p:sp>
          <p:nvSpPr>
            <p:cNvPr id="209" name="TextBox 583">
              <a:extLst>
                <a:ext uri="{FF2B5EF4-FFF2-40B4-BE49-F238E27FC236}">
                  <a16:creationId xmlns:a16="http://schemas.microsoft.com/office/drawing/2014/main" id="{46AFC226-DAE6-A242-9ABA-D368F3555552}"/>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 Load Balancing</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210" name="Group 209">
            <a:extLst>
              <a:ext uri="{FF2B5EF4-FFF2-40B4-BE49-F238E27FC236}">
                <a16:creationId xmlns:a16="http://schemas.microsoft.com/office/drawing/2014/main" id="{B9661604-E8B9-A242-85EA-58D12AB8B43B}"/>
              </a:ext>
            </a:extLst>
          </p:cNvPr>
          <p:cNvGrpSpPr/>
          <p:nvPr/>
        </p:nvGrpSpPr>
        <p:grpSpPr>
          <a:xfrm>
            <a:off x="6255530" y="3090516"/>
            <a:ext cx="1440356" cy="349233"/>
            <a:chOff x="5202803" y="3017176"/>
            <a:chExt cx="1440356" cy="349233"/>
          </a:xfrm>
        </p:grpSpPr>
        <p:pic>
          <p:nvPicPr>
            <p:cNvPr id="211" name="Picture 210">
              <a:extLst>
                <a:ext uri="{FF2B5EF4-FFF2-40B4-BE49-F238E27FC236}">
                  <a16:creationId xmlns:a16="http://schemas.microsoft.com/office/drawing/2014/main" id="{DD50F469-41CF-9D44-8F0B-42313835997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02803" y="3017176"/>
              <a:ext cx="289607" cy="349233"/>
            </a:xfrm>
            <a:prstGeom prst="rect">
              <a:avLst/>
            </a:prstGeom>
          </p:spPr>
        </p:pic>
        <p:sp>
          <p:nvSpPr>
            <p:cNvPr id="212" name="TextBox 583">
              <a:extLst>
                <a:ext uri="{FF2B5EF4-FFF2-40B4-BE49-F238E27FC236}">
                  <a16:creationId xmlns:a16="http://schemas.microsoft.com/office/drawing/2014/main" id="{6D167CF6-CB68-614E-9ADF-402A7CA5CCDF}"/>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Route 53</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5" name="Group 4">
            <a:extLst>
              <a:ext uri="{FF2B5EF4-FFF2-40B4-BE49-F238E27FC236}">
                <a16:creationId xmlns:a16="http://schemas.microsoft.com/office/drawing/2014/main" id="{522D022B-F60E-DF4B-A02D-7C078C1FA193}"/>
              </a:ext>
            </a:extLst>
          </p:cNvPr>
          <p:cNvGrpSpPr/>
          <p:nvPr/>
        </p:nvGrpSpPr>
        <p:grpSpPr>
          <a:xfrm>
            <a:off x="3371005" y="3147294"/>
            <a:ext cx="1222625" cy="360345"/>
            <a:chOff x="3371005" y="3147294"/>
            <a:chExt cx="1222625" cy="360345"/>
          </a:xfrm>
        </p:grpSpPr>
        <p:pic>
          <p:nvPicPr>
            <p:cNvPr id="4" name="Picture 3">
              <a:extLst>
                <a:ext uri="{FF2B5EF4-FFF2-40B4-BE49-F238E27FC236}">
                  <a16:creationId xmlns:a16="http://schemas.microsoft.com/office/drawing/2014/main" id="{FE24F463-495A-0943-BC25-745D4BD94C68}"/>
                </a:ext>
              </a:extLst>
            </p:cNvPr>
            <p:cNvPicPr>
              <a:picLocks noChangeAspect="1"/>
            </p:cNvPicPr>
            <p:nvPr/>
          </p:nvPicPr>
          <p:blipFill>
            <a:blip r:embed="rId22"/>
            <a:stretch>
              <a:fillRect/>
            </a:stretch>
          </p:blipFill>
          <p:spPr>
            <a:xfrm flipH="1">
              <a:off x="3371005" y="3147294"/>
              <a:ext cx="295222" cy="360345"/>
            </a:xfrm>
            <a:prstGeom prst="rect">
              <a:avLst/>
            </a:prstGeom>
          </p:spPr>
        </p:pic>
        <p:sp>
          <p:nvSpPr>
            <p:cNvPr id="74" name="TextBox 594">
              <a:extLst>
                <a:ext uri="{FF2B5EF4-FFF2-40B4-BE49-F238E27FC236}">
                  <a16:creationId xmlns:a16="http://schemas.microsoft.com/office/drawing/2014/main" id="{0A2D59EF-2948-1F4E-8D01-537DD86B69F7}"/>
                </a:ext>
              </a:extLst>
            </p:cNvPr>
            <p:cNvSpPr txBox="1"/>
            <p:nvPr/>
          </p:nvSpPr>
          <p:spPr>
            <a:xfrm>
              <a:off x="3724158" y="3205873"/>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Step Functions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pic>
        <p:nvPicPr>
          <p:cNvPr id="76" name="Picture 75">
            <a:extLst>
              <a:ext uri="{FF2B5EF4-FFF2-40B4-BE49-F238E27FC236}">
                <a16:creationId xmlns:a16="http://schemas.microsoft.com/office/drawing/2014/main" id="{5905848A-E5F0-034A-A35A-9ADB7A4D0154}"/>
              </a:ext>
            </a:extLst>
          </p:cNvPr>
          <p:cNvPicPr>
            <a:picLocks noChangeAspect="1"/>
          </p:cNvPicPr>
          <p:nvPr/>
        </p:nvPicPr>
        <p:blipFill rotWithShape="1">
          <a:blip r:embed="rId23"/>
          <a:srcRect r="74011"/>
          <a:stretch/>
        </p:blipFill>
        <p:spPr>
          <a:xfrm>
            <a:off x="394211" y="1384635"/>
            <a:ext cx="365760" cy="365760"/>
          </a:xfrm>
          <a:prstGeom prst="rect">
            <a:avLst/>
          </a:prstGeom>
        </p:spPr>
      </p:pic>
      <p:pic>
        <p:nvPicPr>
          <p:cNvPr id="79" name="Picture 78">
            <a:extLst>
              <a:ext uri="{FF2B5EF4-FFF2-40B4-BE49-F238E27FC236}">
                <a16:creationId xmlns:a16="http://schemas.microsoft.com/office/drawing/2014/main" id="{095C201A-6F52-824E-B756-B1B287B61255}"/>
              </a:ext>
            </a:extLst>
          </p:cNvPr>
          <p:cNvPicPr>
            <a:picLocks noChangeAspect="1"/>
          </p:cNvPicPr>
          <p:nvPr/>
        </p:nvPicPr>
        <p:blipFill rotWithShape="1">
          <a:blip r:embed="rId24" cstate="screen">
            <a:extLst>
              <a:ext uri="{28A0092B-C50C-407E-A947-70E740481C1C}">
                <a14:useLocalDpi xmlns:a14="http://schemas.microsoft.com/office/drawing/2010/main" val="0"/>
              </a:ext>
            </a:extLst>
          </a:blip>
          <a:srcRect r="71140"/>
          <a:stretch/>
        </p:blipFill>
        <p:spPr>
          <a:xfrm>
            <a:off x="1835572" y="1966896"/>
            <a:ext cx="365760" cy="365760"/>
          </a:xfrm>
          <a:prstGeom prst="rect">
            <a:avLst/>
          </a:prstGeom>
        </p:spPr>
      </p:pic>
    </p:spTree>
    <p:extLst>
      <p:ext uri="{BB962C8B-B14F-4D97-AF65-F5344CB8AC3E}">
        <p14:creationId xmlns:p14="http://schemas.microsoft.com/office/powerpoint/2010/main" val="73948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8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4" grpId="0" animBg="1"/>
      <p:bldP spid="169" grpId="0"/>
      <p:bldP spid="170" grpId="0" animBg="1"/>
      <p:bldP spid="177" grpId="0" animBg="1"/>
      <p:bldP spid="190" grpId="0" animBg="1"/>
      <p:bldP spid="202" grpId="0"/>
      <p:bldP spid="20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Helm</a:t>
            </a:r>
          </a:p>
        </p:txBody>
      </p:sp>
      <p:pic>
        <p:nvPicPr>
          <p:cNvPr id="3" name="Picture 2">
            <a:extLst>
              <a:ext uri="{FF2B5EF4-FFF2-40B4-BE49-F238E27FC236}">
                <a16:creationId xmlns:a16="http://schemas.microsoft.com/office/drawing/2014/main" id="{4684E278-D193-E743-8E19-5C94860B3D3B}"/>
              </a:ext>
            </a:extLst>
          </p:cNvPr>
          <p:cNvPicPr>
            <a:picLocks noChangeAspect="1"/>
          </p:cNvPicPr>
          <p:nvPr/>
        </p:nvPicPr>
        <p:blipFill rotWithShape="1">
          <a:blip r:embed="rId2"/>
          <a:srcRect l="13100" t="11713" r="12650" b="11787"/>
          <a:stretch/>
        </p:blipFill>
        <p:spPr>
          <a:xfrm>
            <a:off x="6677179" y="1462704"/>
            <a:ext cx="1885950" cy="1943100"/>
          </a:xfrm>
          <a:prstGeom prst="rect">
            <a:avLst/>
          </a:prstGeom>
        </p:spPr>
      </p:pic>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Templating and packaging tool for Kubernetes apps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Apt, yum, homebrew for k8s</a:t>
            </a:r>
          </a:p>
          <a:p>
            <a:pPr marL="342900" indent="-342900">
              <a:buFont typeface="Arial" panose="020B0604020202020204" pitchFamily="34" charset="0"/>
              <a:buChar char="•"/>
            </a:pPr>
            <a:r>
              <a:rPr lang="en-US" dirty="0"/>
              <a:t>Manage the chart and release</a:t>
            </a:r>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4285835" y="3928674"/>
            <a:ext cx="3105337" cy="707886"/>
          </a:xfrm>
          <a:prstGeom prst="rect">
            <a:avLst/>
          </a:prstGeom>
          <a:noFill/>
        </p:spPr>
        <p:txBody>
          <a:bodyPr wrap="none" rtlCol="0">
            <a:spAutoFit/>
          </a:bodyPr>
          <a:lstStyle/>
          <a:p>
            <a:r>
              <a:rPr lang="en-US" sz="2000" dirty="0">
                <a:solidFill>
                  <a:schemeClr val="bg1"/>
                </a:solidFill>
              </a:rPr>
              <a:t>Client manages charts</a:t>
            </a:r>
          </a:p>
          <a:p>
            <a:r>
              <a:rPr lang="en-US" sz="2000" dirty="0">
                <a:solidFill>
                  <a:schemeClr val="bg1"/>
                </a:solidFill>
              </a:rPr>
              <a:t>Server manages releases</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P spid="8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a:t>
            </a:r>
            <a:r>
              <a:rPr lang="en-US" dirty="0" err="1"/>
              <a:t>Ksonnet</a:t>
            </a:r>
            <a:endParaRPr lang="en-US" dirty="0"/>
          </a:p>
        </p:txBody>
      </p:sp>
      <p:pic>
        <p:nvPicPr>
          <p:cNvPr id="3" name="Picture 2">
            <a:extLst>
              <a:ext uri="{FF2B5EF4-FFF2-40B4-BE49-F238E27FC236}">
                <a16:creationId xmlns:a16="http://schemas.microsoft.com/office/drawing/2014/main" id="{19479E03-FC6D-D54B-A45F-9F9DE6B99081}"/>
              </a:ext>
            </a:extLst>
          </p:cNvPr>
          <p:cNvPicPr>
            <a:picLocks noChangeAspect="1"/>
          </p:cNvPicPr>
          <p:nvPr/>
        </p:nvPicPr>
        <p:blipFill>
          <a:blip r:embed="rId2"/>
          <a:stretch>
            <a:fillRect/>
          </a:stretch>
        </p:blipFill>
        <p:spPr>
          <a:xfrm>
            <a:off x="6364247" y="1213126"/>
            <a:ext cx="2147293" cy="2147293"/>
          </a:xfrm>
          <a:prstGeom prst="rect">
            <a:avLst/>
          </a:prstGeom>
        </p:spPr>
      </p:pic>
    </p:spTree>
    <p:extLst>
      <p:ext uri="{BB962C8B-B14F-4D97-AF65-F5344CB8AC3E}">
        <p14:creationId xmlns:p14="http://schemas.microsoft.com/office/powerpoint/2010/main" val="31348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9615"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Deployment Pipeline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
        <p:nvSpPr>
          <p:cNvPr id="2" name="Rectangle 1">
            <a:extLst>
              <a:ext uri="{FF2B5EF4-FFF2-40B4-BE49-F238E27FC236}">
                <a16:creationId xmlns:a16="http://schemas.microsoft.com/office/drawing/2014/main" id="{F3B3789E-663C-E44D-A58B-FFDEA593780E}"/>
              </a:ext>
            </a:extLst>
          </p:cNvPr>
          <p:cNvSpPr/>
          <p:nvPr/>
        </p:nvSpPr>
        <p:spPr>
          <a:xfrm>
            <a:off x="1541834" y="4434830"/>
            <a:ext cx="556551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a:t>
            </a:r>
            <a:r>
              <a:rPr lang="en-US" dirty="0">
                <a:solidFill>
                  <a:schemeClr val="bg1"/>
                </a:solidFill>
              </a:rPr>
              <a:t>-samples/</a:t>
            </a:r>
            <a:r>
              <a:rPr lang="en-US" dirty="0" err="1">
                <a:solidFill>
                  <a:schemeClr val="bg1"/>
                </a:solidFill>
              </a:rPr>
              <a:t>aws-kube-codesuite</a:t>
            </a:r>
            <a:endParaRPr lang="en-US" dirty="0">
              <a:solidFill>
                <a:schemeClr val="bg1"/>
              </a:solidFill>
            </a:endParaRPr>
          </a:p>
        </p:txBody>
      </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Jenkins X</a:t>
            </a:r>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135BE-DF98-D745-B104-6AB23E607E8E}"/>
              </a:ext>
            </a:extLst>
          </p:cNvPr>
          <p:cNvSpPr>
            <a:spLocks noGrp="1"/>
          </p:cNvSpPr>
          <p:nvPr>
            <p:ph type="title"/>
          </p:nvPr>
        </p:nvSpPr>
        <p:spPr/>
        <p:txBody>
          <a:bodyPr/>
          <a:lstStyle/>
          <a:p>
            <a:r>
              <a:rPr lang="en-US" dirty="0"/>
              <a:t>Canary Deployment using Service Mesh</a:t>
            </a:r>
          </a:p>
        </p:txBody>
      </p:sp>
      <p:sp>
        <p:nvSpPr>
          <p:cNvPr id="4" name="Content Placeholder 3">
            <a:extLst>
              <a:ext uri="{FF2B5EF4-FFF2-40B4-BE49-F238E27FC236}">
                <a16:creationId xmlns:a16="http://schemas.microsoft.com/office/drawing/2014/main" id="{A8A7BF54-DBF4-3443-B812-D3C9E1BD2DF1}"/>
              </a:ext>
            </a:extLst>
          </p:cNvPr>
          <p:cNvSpPr>
            <a:spLocks noGrp="1"/>
          </p:cNvSpPr>
          <p:nvPr>
            <p:ph idx="1"/>
          </p:nvPr>
        </p:nvSpPr>
        <p:spPr/>
        <p:txBody>
          <a:bodyPr/>
          <a:lstStyle/>
          <a:p>
            <a:pPr marL="342900" indent="-342900">
              <a:buFont typeface="Arial" panose="020B0604020202020204" pitchFamily="34" charset="0"/>
              <a:buChar char="•"/>
            </a:pPr>
            <a:r>
              <a:rPr lang="en-US" dirty="0"/>
              <a:t>Service-to-service communication</a:t>
            </a:r>
          </a:p>
          <a:p>
            <a:pPr marL="342900" indent="-342900">
              <a:buFont typeface="Arial" panose="020B0604020202020204" pitchFamily="34" charset="0"/>
              <a:buChar char="•"/>
            </a:pPr>
            <a:r>
              <a:rPr lang="en-US" dirty="0"/>
              <a:t>Platform to connect, manage and secure microservices</a:t>
            </a:r>
          </a:p>
          <a:p>
            <a:pPr marL="342900" indent="-342900">
              <a:buFont typeface="Arial" panose="020B0604020202020204" pitchFamily="34" charset="0"/>
              <a:buChar char="•"/>
            </a:pPr>
            <a:r>
              <a:rPr lang="en-US" dirty="0"/>
              <a:t>Any language, any framework</a:t>
            </a:r>
          </a:p>
          <a:p>
            <a:pPr marL="342900" indent="-342900">
              <a:buFont typeface="Arial" panose="020B0604020202020204" pitchFamily="34" charset="0"/>
              <a:buChar char="•"/>
            </a:pPr>
            <a:r>
              <a:rPr lang="en-US" dirty="0"/>
              <a:t>Deployed as “sidecar”</a:t>
            </a:r>
          </a:p>
          <a:p>
            <a:pPr marL="342900" indent="-342900">
              <a:buFont typeface="Arial" panose="020B0604020202020204" pitchFamily="34" charset="0"/>
              <a:buChar char="•"/>
            </a:pPr>
            <a:r>
              <a:rPr lang="en-US" dirty="0"/>
              <a:t>Decouple applications from operational aspects</a:t>
            </a:r>
          </a:p>
          <a:p>
            <a:pPr marL="1085850" lvl="1" indent="-342900">
              <a:buFont typeface="Arial" panose="020B0604020202020204" pitchFamily="34" charset="0"/>
              <a:buChar char="•"/>
            </a:pPr>
            <a:r>
              <a:rPr lang="en-US" dirty="0"/>
              <a:t>Service discovery, circuit breakers, routing, tracing, telemetry, </a:t>
            </a:r>
            <a:r>
              <a:rPr lang="en-US" dirty="0" err="1"/>
              <a:t>etc</a:t>
            </a:r>
            <a:endParaRPr lang="en-US" dirty="0"/>
          </a:p>
          <a:p>
            <a:pPr marL="1085850" lvl="1" indent="-342900">
              <a:buFont typeface="Arial" panose="020B0604020202020204" pitchFamily="34" charset="0"/>
              <a:buChar char="•"/>
            </a:pPr>
            <a:r>
              <a:rPr lang="en-US" dirty="0"/>
              <a:t>No changes to microservices</a:t>
            </a:r>
          </a:p>
          <a:p>
            <a:pPr marL="342900" indent="-342900">
              <a:buFont typeface="Arial" panose="020B0604020202020204" pitchFamily="34" charset="0"/>
              <a:buChar char="•"/>
            </a:pPr>
            <a:r>
              <a:rPr lang="en-US" dirty="0"/>
              <a:t>Fleet-wide policy enforcement</a:t>
            </a:r>
          </a:p>
        </p:txBody>
      </p:sp>
    </p:spTree>
    <p:extLst>
      <p:ext uri="{BB962C8B-B14F-4D97-AF65-F5344CB8AC3E}">
        <p14:creationId xmlns:p14="http://schemas.microsoft.com/office/powerpoint/2010/main" val="191671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a:t>Build Your Application</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135BE-DF98-D745-B104-6AB23E607E8E}"/>
              </a:ext>
            </a:extLst>
          </p:cNvPr>
          <p:cNvSpPr>
            <a:spLocks noGrp="1"/>
          </p:cNvSpPr>
          <p:nvPr>
            <p:ph type="title"/>
          </p:nvPr>
        </p:nvSpPr>
        <p:spPr/>
        <p:txBody>
          <a:bodyPr/>
          <a:lstStyle/>
          <a:p>
            <a:r>
              <a:rPr lang="en-US" dirty="0" err="1"/>
              <a:t>Istio</a:t>
            </a:r>
            <a:endParaRPr lang="en-US" dirty="0"/>
          </a:p>
        </p:txBody>
      </p:sp>
      <p:sp>
        <p:nvSpPr>
          <p:cNvPr id="4" name="Content Placeholder 3">
            <a:extLst>
              <a:ext uri="{FF2B5EF4-FFF2-40B4-BE49-F238E27FC236}">
                <a16:creationId xmlns:a16="http://schemas.microsoft.com/office/drawing/2014/main" id="{A8A7BF54-DBF4-3443-B812-D3C9E1BD2DF1}"/>
              </a:ext>
            </a:extLst>
          </p:cNvPr>
          <p:cNvSpPr>
            <a:spLocks noGrp="1"/>
          </p:cNvSpPr>
          <p:nvPr>
            <p:ph idx="1"/>
          </p:nvPr>
        </p:nvSpPr>
        <p:spPr/>
        <p:txBody>
          <a:bodyPr/>
          <a:lstStyle/>
          <a:p>
            <a:pPr marL="342900" indent="-342900">
              <a:buFont typeface="Arial" panose="020B0604020202020204" pitchFamily="34" charset="0"/>
              <a:buChar char="•"/>
            </a:pPr>
            <a:r>
              <a:rPr lang="en-US" dirty="0"/>
              <a:t>Open platform to connect, manage and secure microservices</a:t>
            </a:r>
          </a:p>
          <a:p>
            <a:pPr marL="342900" indent="-342900">
              <a:buFont typeface="Arial" panose="020B0604020202020204" pitchFamily="34" charset="0"/>
              <a:buChar char="•"/>
            </a:pPr>
            <a:r>
              <a:rPr lang="en-US" dirty="0"/>
              <a:t>Supported on Kubernetes, Nomad and Consul</a:t>
            </a:r>
          </a:p>
        </p:txBody>
      </p:sp>
      <p:pic>
        <p:nvPicPr>
          <p:cNvPr id="5" name="Picture 4">
            <a:extLst>
              <a:ext uri="{FF2B5EF4-FFF2-40B4-BE49-F238E27FC236}">
                <a16:creationId xmlns:a16="http://schemas.microsoft.com/office/drawing/2014/main" id="{6DEC5FD2-A57C-254D-BAE1-82CF4BC26E8E}"/>
              </a:ext>
            </a:extLst>
          </p:cNvPr>
          <p:cNvPicPr>
            <a:picLocks noChangeAspect="1"/>
          </p:cNvPicPr>
          <p:nvPr/>
        </p:nvPicPr>
        <p:blipFill>
          <a:blip r:embed="rId3"/>
          <a:stretch>
            <a:fillRect/>
          </a:stretch>
        </p:blipFill>
        <p:spPr>
          <a:xfrm>
            <a:off x="7797800" y="114936"/>
            <a:ext cx="1075267" cy="1075267"/>
          </a:xfrm>
          <a:prstGeom prst="rect">
            <a:avLst/>
          </a:prstGeom>
        </p:spPr>
      </p:pic>
    </p:spTree>
    <p:extLst>
      <p:ext uri="{BB962C8B-B14F-4D97-AF65-F5344CB8AC3E}">
        <p14:creationId xmlns:p14="http://schemas.microsoft.com/office/powerpoint/2010/main" val="238804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a:extLst>
              <a:ext uri="{FF2B5EF4-FFF2-40B4-BE49-F238E27FC236}">
                <a16:creationId xmlns:a16="http://schemas.microsoft.com/office/drawing/2014/main" id="{11201D11-30CE-FD4E-81EF-7560773BFC8C}"/>
              </a:ext>
            </a:extLst>
          </p:cNvPr>
          <p:cNvPicPr>
            <a:picLocks noChangeAspect="1"/>
          </p:cNvPicPr>
          <p:nvPr/>
        </p:nvPicPr>
        <p:blipFill>
          <a:blip r:embed="rId3"/>
          <a:stretch>
            <a:fillRect/>
          </a:stretch>
        </p:blipFill>
        <p:spPr>
          <a:xfrm>
            <a:off x="956734" y="354522"/>
            <a:ext cx="7120466" cy="3971307"/>
          </a:xfrm>
          <a:prstGeom prst="rect">
            <a:avLst/>
          </a:prstGeom>
        </p:spPr>
      </p:pic>
      <p:sp>
        <p:nvSpPr>
          <p:cNvPr id="100" name="TextBox 99">
            <a:extLst>
              <a:ext uri="{FF2B5EF4-FFF2-40B4-BE49-F238E27FC236}">
                <a16:creationId xmlns:a16="http://schemas.microsoft.com/office/drawing/2014/main" id="{882A5064-571F-E64F-B870-18F6DD24F5BA}"/>
              </a:ext>
            </a:extLst>
          </p:cNvPr>
          <p:cNvSpPr txBox="1"/>
          <p:nvPr/>
        </p:nvSpPr>
        <p:spPr>
          <a:xfrm>
            <a:off x="1854200" y="4394199"/>
            <a:ext cx="5814477"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istio.io</a:t>
            </a:r>
            <a:r>
              <a:rPr lang="en-US" dirty="0">
                <a:solidFill>
                  <a:schemeClr val="bg1"/>
                </a:solidFill>
              </a:rPr>
              <a:t>/docs/concepts/what-is-</a:t>
            </a:r>
            <a:r>
              <a:rPr lang="en-US" dirty="0" err="1">
                <a:solidFill>
                  <a:schemeClr val="bg1"/>
                </a:solidFill>
              </a:rPr>
              <a:t>istio</a:t>
            </a:r>
            <a:r>
              <a:rPr lang="en-US" dirty="0">
                <a:solidFill>
                  <a:schemeClr val="bg1"/>
                </a:solidFill>
              </a:rPr>
              <a:t>/</a:t>
            </a:r>
            <a:r>
              <a:rPr lang="en-US" dirty="0" err="1">
                <a:solidFill>
                  <a:schemeClr val="bg1"/>
                </a:solidFill>
              </a:rPr>
              <a:t>overview.html</a:t>
            </a:r>
            <a:endParaRPr lang="en-US" dirty="0">
              <a:solidFill>
                <a:schemeClr val="bg1"/>
              </a:solidFill>
            </a:endParaRPr>
          </a:p>
        </p:txBody>
      </p:sp>
    </p:spTree>
    <p:extLst>
      <p:ext uri="{BB962C8B-B14F-4D97-AF65-F5344CB8AC3E}">
        <p14:creationId xmlns:p14="http://schemas.microsoft.com/office/powerpoint/2010/main" val="15239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0A98E-AFAC-234E-9583-329CBCC6811A}"/>
              </a:ext>
            </a:extLst>
          </p:cNvPr>
          <p:cNvSpPr>
            <a:spLocks noGrp="1"/>
          </p:cNvSpPr>
          <p:nvPr>
            <p:ph type="title"/>
          </p:nvPr>
        </p:nvSpPr>
        <p:spPr/>
        <p:txBody>
          <a:bodyPr/>
          <a:lstStyle/>
          <a:p>
            <a:r>
              <a:rPr lang="en-US" dirty="0"/>
              <a:t>Canary Deployment using Request Routing</a:t>
            </a:r>
          </a:p>
        </p:txBody>
      </p:sp>
      <p:sp>
        <p:nvSpPr>
          <p:cNvPr id="3" name="Content Placeholder 2">
            <a:extLst>
              <a:ext uri="{FF2B5EF4-FFF2-40B4-BE49-F238E27FC236}">
                <a16:creationId xmlns:a16="http://schemas.microsoft.com/office/drawing/2014/main" id="{98B28BCC-1B3B-054B-AFDF-EBE0C59C4DD4}"/>
              </a:ext>
            </a:extLst>
          </p:cNvPr>
          <p:cNvSpPr>
            <a:spLocks noGrp="1"/>
          </p:cNvSpPr>
          <p:nvPr>
            <p:ph idx="1"/>
          </p:nvPr>
        </p:nvSpPr>
        <p:spPr/>
        <p:txBody>
          <a:bodyPr/>
          <a:lstStyle/>
          <a:p>
            <a:r>
              <a:rPr lang="en-US" sz="1400" dirty="0" err="1">
                <a:latin typeface="Courier" pitchFamily="2" charset="0"/>
              </a:rPr>
              <a:t>apiVersion</a:t>
            </a:r>
            <a:r>
              <a:rPr lang="en-US" sz="1400" dirty="0">
                <a:latin typeface="Courier" pitchFamily="2" charset="0"/>
              </a:rPr>
              <a:t>: </a:t>
            </a:r>
            <a:r>
              <a:rPr lang="en-US" sz="1400" dirty="0" err="1">
                <a:latin typeface="Courier" pitchFamily="2" charset="0"/>
              </a:rPr>
              <a:t>config.istio.io</a:t>
            </a:r>
            <a:r>
              <a:rPr lang="en-US" sz="1400" dirty="0">
                <a:latin typeface="Courier" pitchFamily="2" charset="0"/>
              </a:rPr>
              <a:t>/v1alpha2</a:t>
            </a:r>
          </a:p>
          <a:p>
            <a:r>
              <a:rPr lang="en-US" sz="1400" dirty="0">
                <a:latin typeface="Courier" pitchFamily="2" charset="0"/>
              </a:rPr>
              <a:t>kind: </a:t>
            </a:r>
            <a:r>
              <a:rPr lang="en-US" sz="1400" dirty="0" err="1">
                <a:latin typeface="Courier" pitchFamily="2" charset="0"/>
              </a:rPr>
              <a:t>RouteRule</a:t>
            </a:r>
            <a:endParaRPr lang="en-US" sz="1400" dirty="0">
              <a:latin typeface="Courier" pitchFamily="2" charset="0"/>
            </a:endParaRPr>
          </a:p>
          <a:p>
            <a:r>
              <a:rPr lang="en-US" sz="1400" dirty="0">
                <a:latin typeface="Courier" pitchFamily="2" charset="0"/>
              </a:rPr>
              <a:t>metadata:</a:t>
            </a:r>
          </a:p>
          <a:p>
            <a:r>
              <a:rPr lang="en-US" sz="1400" dirty="0">
                <a:latin typeface="Courier" pitchFamily="2" charset="0"/>
              </a:rPr>
              <a:t>  name: greeting-default</a:t>
            </a:r>
          </a:p>
          <a:p>
            <a:r>
              <a:rPr lang="en-US" sz="1400" dirty="0">
                <a:latin typeface="Courier" pitchFamily="2" charset="0"/>
              </a:rPr>
              <a:t>spec:</a:t>
            </a:r>
          </a:p>
          <a:p>
            <a:r>
              <a:rPr lang="en-US" sz="1400" dirty="0">
                <a:latin typeface="Courier" pitchFamily="2" charset="0"/>
              </a:rPr>
              <a:t>  destination:</a:t>
            </a:r>
          </a:p>
          <a:p>
            <a:r>
              <a:rPr lang="en-US" sz="1400" dirty="0">
                <a:latin typeface="Courier" pitchFamily="2" charset="0"/>
              </a:rPr>
              <a:t>    name: greeting</a:t>
            </a:r>
          </a:p>
          <a:p>
            <a:r>
              <a:rPr lang="en-US" sz="1400" dirty="0">
                <a:latin typeface="Courier" pitchFamily="2" charset="0"/>
              </a:rPr>
              <a:t>  route:</a:t>
            </a:r>
          </a:p>
          <a:p>
            <a:r>
              <a:rPr lang="en-US" sz="1400" dirty="0">
                <a:latin typeface="Courier" pitchFamily="2" charset="0"/>
              </a:rPr>
              <a:t>  - labels:</a:t>
            </a:r>
          </a:p>
          <a:p>
            <a:r>
              <a:rPr lang="en-US" sz="1400" dirty="0">
                <a:latin typeface="Courier" pitchFamily="2" charset="0"/>
              </a:rPr>
              <a:t>      greeting: hello</a:t>
            </a:r>
          </a:p>
          <a:p>
            <a:r>
              <a:rPr lang="en-US" sz="1400" dirty="0">
                <a:latin typeface="Courier" pitchFamily="2" charset="0"/>
              </a:rPr>
              <a:t>    weight: 90</a:t>
            </a:r>
          </a:p>
          <a:p>
            <a:r>
              <a:rPr lang="en-US" sz="1400" dirty="0">
                <a:latin typeface="Courier" pitchFamily="2" charset="0"/>
              </a:rPr>
              <a:t>  - labels:</a:t>
            </a:r>
          </a:p>
          <a:p>
            <a:r>
              <a:rPr lang="en-US" sz="1400" dirty="0">
                <a:latin typeface="Courier" pitchFamily="2" charset="0"/>
              </a:rPr>
              <a:t>      greeting: howdy</a:t>
            </a:r>
          </a:p>
          <a:p>
            <a:r>
              <a:rPr lang="en-US" sz="1400" dirty="0">
                <a:latin typeface="Courier" pitchFamily="2" charset="0"/>
              </a:rPr>
              <a:t>    weight: 10</a:t>
            </a:r>
          </a:p>
        </p:txBody>
      </p:sp>
    </p:spTree>
    <p:extLst>
      <p:ext uri="{BB962C8B-B14F-4D97-AF65-F5344CB8AC3E}">
        <p14:creationId xmlns:p14="http://schemas.microsoft.com/office/powerpoint/2010/main" val="223640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05780F5-4ED2-9748-8DE0-11B09E2FED4F}"/>
              </a:ext>
            </a:extLst>
          </p:cNvPr>
          <p:cNvSpPr>
            <a:spLocks noGrp="1"/>
          </p:cNvSpPr>
          <p:nvPr>
            <p:ph sz="quarter" idx="10"/>
          </p:nvPr>
        </p:nvSpPr>
        <p:spPr/>
        <p:txBody>
          <a:bodyPr/>
          <a:lstStyle/>
          <a:p>
            <a:r>
              <a:rPr lang="en-US" dirty="0"/>
              <a:t>Canary Deployment using </a:t>
            </a:r>
            <a:r>
              <a:rPr lang="en-US" dirty="0" err="1"/>
              <a:t>Istio</a:t>
            </a:r>
            <a:endParaRPr lang="en-US" dirty="0"/>
          </a:p>
        </p:txBody>
      </p:sp>
    </p:spTree>
    <p:extLst>
      <p:ext uri="{BB962C8B-B14F-4D97-AF65-F5344CB8AC3E}">
        <p14:creationId xmlns:p14="http://schemas.microsoft.com/office/powerpoint/2010/main" val="376682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233-B879-4E42-837E-F7CFA3900E30}"/>
              </a:ext>
            </a:extLst>
          </p:cNvPr>
          <p:cNvSpPr>
            <a:spLocks noGrp="1"/>
          </p:cNvSpPr>
          <p:nvPr>
            <p:ph type="title"/>
          </p:nvPr>
        </p:nvSpPr>
        <p:spPr/>
        <p:txBody>
          <a:bodyPr/>
          <a:lstStyle/>
          <a:p>
            <a:r>
              <a:rPr lang="en-US" dirty="0"/>
              <a:t>Fault Injection</a:t>
            </a:r>
          </a:p>
        </p:txBody>
      </p:sp>
      <p:sp>
        <p:nvSpPr>
          <p:cNvPr id="3" name="Content Placeholder 2">
            <a:extLst>
              <a:ext uri="{FF2B5EF4-FFF2-40B4-BE49-F238E27FC236}">
                <a16:creationId xmlns:a16="http://schemas.microsoft.com/office/drawing/2014/main" id="{223DA3D0-055D-6A4B-B2FA-9E2CE08D8422}"/>
              </a:ext>
            </a:extLst>
          </p:cNvPr>
          <p:cNvSpPr>
            <a:spLocks noGrp="1"/>
          </p:cNvSpPr>
          <p:nvPr>
            <p:ph idx="1"/>
          </p:nvPr>
        </p:nvSpPr>
        <p:spPr/>
        <p:txBody>
          <a:bodyPr/>
          <a:lstStyle/>
          <a:p>
            <a:pPr marL="342900" indent="-342900">
              <a:buFont typeface="Arial" panose="020B0604020202020204" pitchFamily="34" charset="0"/>
              <a:buChar char="•"/>
            </a:pPr>
            <a:r>
              <a:rPr lang="en-US" dirty="0"/>
              <a:t>Can inject delays</a:t>
            </a:r>
          </a:p>
          <a:p>
            <a:pPr marL="342900" indent="-342900">
              <a:buFont typeface="Arial" panose="020B0604020202020204" pitchFamily="34" charset="0"/>
              <a:buChar char="•"/>
            </a:pPr>
            <a:r>
              <a:rPr lang="en-US" dirty="0"/>
              <a:t>Force timeouts of your services</a:t>
            </a:r>
          </a:p>
          <a:p>
            <a:pPr marL="342900" indent="-342900">
              <a:buFont typeface="Arial" panose="020B0604020202020204" pitchFamily="34" charset="0"/>
              <a:buChar char="•"/>
            </a:pPr>
            <a:r>
              <a:rPr lang="en-US" dirty="0"/>
              <a:t>Configure latency and spikes</a:t>
            </a:r>
          </a:p>
          <a:p>
            <a:pPr marL="342900" indent="-342900">
              <a:buFont typeface="Arial" panose="020B0604020202020204" pitchFamily="34" charset="0"/>
              <a:buChar char="•"/>
            </a:pPr>
            <a:r>
              <a:rPr lang="en-US" dirty="0"/>
              <a:t>Other undesirable effects</a:t>
            </a:r>
          </a:p>
        </p:txBody>
      </p:sp>
    </p:spTree>
    <p:extLst>
      <p:ext uri="{BB962C8B-B14F-4D97-AF65-F5344CB8AC3E}">
        <p14:creationId xmlns:p14="http://schemas.microsoft.com/office/powerpoint/2010/main" val="43284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77042" y="903397"/>
            <a:ext cx="3962399" cy="2677656"/>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hello</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p:txBody>
      </p:sp>
      <p:sp>
        <p:nvSpPr>
          <p:cNvPr id="6" name="Title 5">
            <a:extLst>
              <a:ext uri="{FF2B5EF4-FFF2-40B4-BE49-F238E27FC236}">
                <a16:creationId xmlns:a16="http://schemas.microsoft.com/office/drawing/2014/main" id="{CA9EB067-FF9D-F144-857A-EFE7D5D71A91}"/>
              </a:ext>
            </a:extLst>
          </p:cNvPr>
          <p:cNvSpPr>
            <a:spLocks noGrp="1"/>
          </p:cNvSpPr>
          <p:nvPr>
            <p:ph type="title"/>
          </p:nvPr>
        </p:nvSpPr>
        <p:spPr/>
        <p:txBody>
          <a:bodyPr/>
          <a:lstStyle/>
          <a:p>
            <a:r>
              <a:rPr lang="en-US" dirty="0"/>
              <a:t>5 seconds delay in 10% of requests</a:t>
            </a:r>
          </a:p>
        </p:txBody>
      </p:sp>
    </p:spTree>
    <p:extLst>
      <p:ext uri="{BB962C8B-B14F-4D97-AF65-F5344CB8AC3E}">
        <p14:creationId xmlns:p14="http://schemas.microsoft.com/office/powerpoint/2010/main" val="24225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48734" y="369997"/>
            <a:ext cx="3962399" cy="3970318"/>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greeting-delay-abort</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match:</a:t>
            </a:r>
          </a:p>
          <a:p>
            <a:r>
              <a:rPr lang="en-US" sz="1200" dirty="0">
                <a:solidFill>
                  <a:schemeClr val="bg1"/>
                </a:solidFill>
                <a:latin typeface="Courier" pitchFamily="2" charset="0"/>
              </a:rPr>
              <a:t>    source:</a:t>
            </a:r>
          </a:p>
          <a:p>
            <a:r>
              <a:rPr lang="en-US" sz="1200" dirty="0">
                <a:solidFill>
                  <a:schemeClr val="bg1"/>
                </a:solidFill>
                <a:latin typeface="Courier" pitchFamily="2" charset="0"/>
              </a:rPr>
              <a:t>      name: </a:t>
            </a:r>
            <a:r>
              <a:rPr lang="en-US" sz="1200" dirty="0" err="1">
                <a:solidFill>
                  <a:schemeClr val="bg1"/>
                </a:solidFill>
                <a:latin typeface="Courier" pitchFamily="2" charset="0"/>
              </a:rPr>
              <a:t>webapp</a:t>
            </a:r>
            <a:endParaRPr lang="en-US" sz="1200" dirty="0">
              <a:solidFill>
                <a:schemeClr val="bg1"/>
              </a:solidFill>
              <a:latin typeface="Courier" pitchFamily="2" charset="0"/>
            </a:endParaRPr>
          </a:p>
          <a:p>
            <a:r>
              <a:rPr lang="en-US" sz="1200" dirty="0">
                <a:solidFill>
                  <a:schemeClr val="bg1"/>
                </a:solidFill>
                <a:latin typeface="Courier" pitchFamily="2" charset="0"/>
              </a:rPr>
              <a:t>      labels:</a:t>
            </a:r>
          </a:p>
          <a:p>
            <a:r>
              <a:rPr lang="en-US" sz="1200" dirty="0">
                <a:solidFill>
                  <a:schemeClr val="bg1"/>
                </a:solidFill>
                <a:latin typeface="Courier" pitchFamily="2" charset="0"/>
              </a:rPr>
              <a:t>        version: v2</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howdy</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a:p>
            <a:r>
              <a:rPr lang="en-US" sz="1200" dirty="0">
                <a:solidFill>
                  <a:schemeClr val="bg1"/>
                </a:solidFill>
                <a:latin typeface="Courier" pitchFamily="2" charset="0"/>
              </a:rPr>
              <a:t>    abort:</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httpStatus</a:t>
            </a:r>
            <a:r>
              <a:rPr lang="en-US" sz="1200" dirty="0">
                <a:solidFill>
                  <a:schemeClr val="bg1"/>
                </a:solidFill>
                <a:latin typeface="Courier" pitchFamily="2" charset="0"/>
              </a:rPr>
              <a:t>: 400</a:t>
            </a:r>
          </a:p>
        </p:txBody>
      </p:sp>
      <p:sp>
        <p:nvSpPr>
          <p:cNvPr id="5" name="TextBox 4">
            <a:extLst>
              <a:ext uri="{FF2B5EF4-FFF2-40B4-BE49-F238E27FC236}">
                <a16:creationId xmlns:a16="http://schemas.microsoft.com/office/drawing/2014/main" id="{EC5DEB5D-1D72-134A-B630-B3DDB6A92F89}"/>
              </a:ext>
            </a:extLst>
          </p:cNvPr>
          <p:cNvSpPr txBox="1"/>
          <p:nvPr/>
        </p:nvSpPr>
        <p:spPr>
          <a:xfrm>
            <a:off x="4597401" y="369997"/>
            <a:ext cx="381846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Delay all requests from "</a:t>
            </a:r>
            <a:r>
              <a:rPr lang="en-US" sz="24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v2" to "greeting howdy" by 5s</a:t>
            </a:r>
          </a:p>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Abort 10% of requests</a:t>
            </a:r>
          </a:p>
        </p:txBody>
      </p:sp>
    </p:spTree>
    <p:extLst>
      <p:ext uri="{BB962C8B-B14F-4D97-AF65-F5344CB8AC3E}">
        <p14:creationId xmlns:p14="http://schemas.microsoft.com/office/powerpoint/2010/main" val="14257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
        <p:nvSpPr>
          <p:cNvPr id="4" name="Rectangle 3">
            <a:extLst>
              <a:ext uri="{FF2B5EF4-FFF2-40B4-BE49-F238E27FC236}">
                <a16:creationId xmlns:a16="http://schemas.microsoft.com/office/drawing/2014/main" id="{3BA9D592-D6DD-014A-B49A-0D734E39FBB7}"/>
              </a:ext>
            </a:extLst>
          </p:cNvPr>
          <p:cNvSpPr/>
          <p:nvPr/>
        </p:nvSpPr>
        <p:spPr>
          <a:xfrm>
            <a:off x="3398809" y="1371600"/>
            <a:ext cx="1802920"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65FF4A4-BB6C-5F49-9B70-DC0B0F263750}"/>
              </a:ext>
            </a:extLst>
          </p:cNvPr>
          <p:cNvSpPr/>
          <p:nvPr/>
        </p:nvSpPr>
        <p:spPr>
          <a:xfrm>
            <a:off x="5201729" y="1371600"/>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62E1C3C-E707-B344-ACF1-0E927D682489}"/>
              </a:ext>
            </a:extLst>
          </p:cNvPr>
          <p:cNvSpPr/>
          <p:nvPr/>
        </p:nvSpPr>
        <p:spPr>
          <a:xfrm>
            <a:off x="7123978" y="1371598"/>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A839FBE-1BC8-CA4F-9A29-BD7AF44CE01A}"/>
              </a:ext>
            </a:extLst>
          </p:cNvPr>
          <p:cNvSpPr/>
          <p:nvPr/>
        </p:nvSpPr>
        <p:spPr>
          <a:xfrm>
            <a:off x="6668218" y="2330569"/>
            <a:ext cx="852577" cy="39981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757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3" presetClass="exit" presetSubtype="10" fill="hold" grpId="0" nodeType="withEffect">
                                  <p:stCondLst>
                                    <p:cond delay="0"/>
                                  </p:stCondLst>
                                  <p:childTnLst>
                                    <p:animEffect transition="out" filter="blinds(horizontal)">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SDK</a:t>
            </a:r>
          </a:p>
        </p:txBody>
      </p:sp>
      <p:sp>
        <p:nvSpPr>
          <p:cNvPr id="8" name="Content Placeholder 7">
            <a:extLst>
              <a:ext uri="{FF2B5EF4-FFF2-40B4-BE49-F238E27FC236}">
                <a16:creationId xmlns:a16="http://schemas.microsoft.com/office/drawing/2014/main" id="{CC3171AF-90C1-0847-A159-A0D43429AF8B}"/>
              </a:ext>
            </a:extLst>
          </p:cNvPr>
          <p:cNvSpPr>
            <a:spLocks noGrp="1"/>
          </p:cNvSpPr>
          <p:nvPr>
            <p:ph idx="1"/>
          </p:nvPr>
        </p:nvSpPr>
        <p:spPr/>
        <p:txBody>
          <a:bodyPr/>
          <a:lstStyle/>
          <a:p>
            <a:pPr marL="342900" indent="-342900">
              <a:buFont typeface="Arial" panose="020B0604020202020204" pitchFamily="34" charset="0"/>
              <a:buChar char="•"/>
            </a:pPr>
            <a:r>
              <a:rPr lang="en-US" dirty="0"/>
              <a:t>Adds filters to automatically capture metadata for calls:</a:t>
            </a:r>
          </a:p>
          <a:p>
            <a:pPr marL="1085850" lvl="1" indent="-342900">
              <a:buFont typeface="Arial" panose="020B0604020202020204" pitchFamily="34" charset="0"/>
              <a:buChar char="•"/>
            </a:pPr>
            <a:r>
              <a:rPr lang="en-US" dirty="0"/>
              <a:t>AWS Services using the AWS SDK</a:t>
            </a:r>
          </a:p>
          <a:p>
            <a:pPr marL="1085850" lvl="1" indent="-342900">
              <a:buFont typeface="Arial" panose="020B0604020202020204" pitchFamily="34" charset="0"/>
              <a:buChar char="•"/>
            </a:pPr>
            <a:r>
              <a:rPr lang="en-US" dirty="0"/>
              <a:t>Non-AWS services over HTTP and HTTPS</a:t>
            </a:r>
          </a:p>
          <a:p>
            <a:pPr marL="1085850" lvl="1" indent="-342900">
              <a:buFont typeface="Arial" panose="020B0604020202020204" pitchFamily="34" charset="0"/>
              <a:buChar char="•"/>
            </a:pPr>
            <a:r>
              <a:rPr lang="en-US" dirty="0"/>
              <a:t>Database (MySQL, PostgreSQL, Amazon </a:t>
            </a:r>
            <a:r>
              <a:rPr lang="en-US" dirty="0" err="1"/>
              <a:t>DynamoDB</a:t>
            </a:r>
            <a:r>
              <a:rPr lang="en-US" dirty="0"/>
              <a:t>)</a:t>
            </a:r>
          </a:p>
          <a:p>
            <a:pPr marL="1085850" lvl="1" indent="-342900">
              <a:buFont typeface="Arial" panose="020B0604020202020204" pitchFamily="34" charset="0"/>
              <a:buChar char="•"/>
            </a:pPr>
            <a:r>
              <a:rPr lang="en-US" dirty="0"/>
              <a:t>Queues (Amazon SQS)</a:t>
            </a:r>
          </a:p>
          <a:p>
            <a:pPr marL="342900" indent="-342900">
              <a:buFont typeface="Arial" panose="020B0604020202020204" pitchFamily="34" charset="0"/>
              <a:buChar char="•"/>
            </a:pPr>
            <a:r>
              <a:rPr lang="en-US" dirty="0"/>
              <a:t>Enables you to get started quickly</a:t>
            </a:r>
          </a:p>
          <a:p>
            <a:pPr marL="342900" indent="-342900">
              <a:buFont typeface="Arial" panose="020B0604020202020204" pitchFamily="34" charset="0"/>
              <a:buChar char="•"/>
            </a:pPr>
            <a:r>
              <a:rPr lang="en-US" dirty="0"/>
              <a:t>Source: </a:t>
            </a:r>
            <a:r>
              <a:rPr lang="en-US" dirty="0">
                <a:hlinkClick r:id="rId3"/>
              </a:rPr>
              <a:t>https://github.com/aws?q=xray-sdk</a:t>
            </a:r>
            <a:endParaRPr lang="en-US" dirty="0"/>
          </a:p>
        </p:txBody>
      </p:sp>
      <p:sp>
        <p:nvSpPr>
          <p:cNvPr id="9" name="Text Placeholder 8">
            <a:extLst>
              <a:ext uri="{FF2B5EF4-FFF2-40B4-BE49-F238E27FC236}">
                <a16:creationId xmlns:a16="http://schemas.microsoft.com/office/drawing/2014/main" id="{D121D665-6E76-B34B-A163-31C490016EA8}"/>
              </a:ext>
            </a:extLst>
          </p:cNvPr>
          <p:cNvSpPr>
            <a:spLocks noGrp="1"/>
          </p:cNvSpPr>
          <p:nvPr>
            <p:ph type="body" sz="quarter" idx="10"/>
          </p:nvPr>
        </p:nvSpPr>
        <p:spPr/>
        <p:txBody>
          <a:bodyPr/>
          <a:lstStyle/>
          <a:p>
            <a:r>
              <a:rPr lang="en-US" dirty="0">
                <a:solidFill>
                  <a:schemeClr val="accent1"/>
                </a:solidFill>
              </a:rPr>
              <a:t>Available for Java, .NET, .NET Core, Python, Ruby, Go, </a:t>
            </a:r>
            <a:r>
              <a:rPr lang="en-US" dirty="0" err="1">
                <a:solidFill>
                  <a:schemeClr val="accent1"/>
                </a:solidFill>
              </a:rPr>
              <a:t>Node.js</a:t>
            </a:r>
            <a:endParaRPr lang="en-US" dirty="0">
              <a:solidFill>
                <a:schemeClr val="accent1"/>
              </a:solidFill>
            </a:endParaRPr>
          </a:p>
        </p:txBody>
      </p:sp>
    </p:spTree>
    <p:extLst>
      <p:ext uri="{BB962C8B-B14F-4D97-AF65-F5344CB8AC3E}">
        <p14:creationId xmlns:p14="http://schemas.microsoft.com/office/powerpoint/2010/main" val="34377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5BCDE025-A4BF-174B-B008-F2AA00FE3F77}"/>
              </a:ext>
            </a:extLst>
          </p:cNvPr>
          <p:cNvSpPr/>
          <p:nvPr/>
        </p:nvSpPr>
        <p:spPr>
          <a:xfrm>
            <a:off x="6201817" y="1853463"/>
            <a:ext cx="1896382" cy="194047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B2FD38-6A67-214A-AF88-85C8089D5D02}"/>
              </a:ext>
            </a:extLst>
          </p:cNvPr>
          <p:cNvSpPr/>
          <p:nvPr/>
        </p:nvSpPr>
        <p:spPr>
          <a:xfrm>
            <a:off x="967324" y="2012814"/>
            <a:ext cx="1970268" cy="203614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794086" y="154679"/>
            <a:ext cx="7574115" cy="4319351"/>
            <a:chOff x="282873" y="-117465"/>
            <a:chExt cx="8584948" cy="4901748"/>
          </a:xfrm>
        </p:grpSpPr>
        <p:sp>
          <p:nvSpPr>
            <p:cNvPr id="6" name="Rounded Rectangle 5"/>
            <p:cNvSpPr/>
            <p:nvPr/>
          </p:nvSpPr>
          <p:spPr>
            <a:xfrm>
              <a:off x="282873" y="1780730"/>
              <a:ext cx="4734899" cy="300355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054" y="1508563"/>
              <a:ext cx="603504" cy="39395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7676" y="2155119"/>
              <a:ext cx="652436" cy="731521"/>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30567" y="2232802"/>
              <a:ext cx="544780" cy="615281"/>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61341" y="-117465"/>
              <a:ext cx="1536701" cy="1536701"/>
            </a:xfrm>
            <a:prstGeom prst="rect">
              <a:avLst/>
            </a:prstGeom>
          </p:spPr>
        </p:pic>
        <p:sp>
          <p:nvSpPr>
            <p:cNvPr id="11" name="TextBox 10"/>
            <p:cNvSpPr txBox="1"/>
            <p:nvPr/>
          </p:nvSpPr>
          <p:spPr>
            <a:xfrm>
              <a:off x="470649" y="2858647"/>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12" name="TextBox 11"/>
            <p:cNvSpPr txBox="1"/>
            <p:nvPr/>
          </p:nvSpPr>
          <p:spPr>
            <a:xfrm>
              <a:off x="546588" y="4327804"/>
              <a:ext cx="4133897" cy="419131"/>
            </a:xfrm>
            <a:prstGeom prst="rect">
              <a:avLst/>
            </a:prstGeom>
            <a:noFill/>
          </p:spPr>
          <p:txBody>
            <a:bodyPr wrap="none" rtlCol="0">
              <a:spAutoFit/>
            </a:bodyPr>
            <a:lstStyle/>
            <a:p>
              <a:pPr defTabSz="457189"/>
              <a:r>
                <a:rPr lang="en-US" dirty="0">
                  <a:solidFill>
                    <a:srgbClr val="FFFFFF"/>
                  </a:solidFill>
                </a:rPr>
                <a:t>EC2 Instance/Containers/Lambda</a:t>
              </a:r>
            </a:p>
          </p:txBody>
        </p:sp>
        <p:pic>
          <p:nvPicPr>
            <p:cNvPr id="13" name="Picture 1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771544" y="3171385"/>
              <a:ext cx="500902" cy="576796"/>
            </a:xfrm>
            <a:prstGeom prst="rect">
              <a:avLst/>
            </a:prstGeom>
          </p:spPr>
        </p:pic>
        <p:sp>
          <p:nvSpPr>
            <p:cNvPr id="14" name="TextBox 13"/>
            <p:cNvSpPr txBox="1"/>
            <p:nvPr/>
          </p:nvSpPr>
          <p:spPr>
            <a:xfrm>
              <a:off x="1589383" y="3643850"/>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16" name="Curved Connector 15"/>
            <p:cNvCxnSpPr>
              <a:stCxn id="35" idx="3"/>
              <a:endCxn id="13" idx="0"/>
            </p:cNvCxnSpPr>
            <p:nvPr/>
          </p:nvCxnSpPr>
          <p:spPr>
            <a:xfrm>
              <a:off x="1424497" y="2596663"/>
              <a:ext cx="597499" cy="574723"/>
            </a:xfrm>
            <a:prstGeom prst="curved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702975" y="2427062"/>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sp>
          <p:nvSpPr>
            <p:cNvPr id="20" name="TextBox 19"/>
            <p:cNvSpPr txBox="1"/>
            <p:nvPr/>
          </p:nvSpPr>
          <p:spPr>
            <a:xfrm>
              <a:off x="3905827" y="2825054"/>
              <a:ext cx="936086" cy="419131"/>
            </a:xfrm>
            <a:prstGeom prst="rect">
              <a:avLst/>
            </a:prstGeom>
            <a:noFill/>
          </p:spPr>
          <p:txBody>
            <a:bodyPr wrap="none" rtlCol="0">
              <a:spAutoFit/>
            </a:bodyPr>
            <a:lstStyle/>
            <a:p>
              <a:pPr defTabSz="457189"/>
              <a:r>
                <a:rPr lang="en-US" dirty="0">
                  <a:solidFill>
                    <a:srgbClr val="FFFFFF"/>
                  </a:solidFill>
                </a:rPr>
                <a:t>X-Ray</a:t>
              </a:r>
            </a:p>
          </p:txBody>
        </p:sp>
        <p:cxnSp>
          <p:nvCxnSpPr>
            <p:cNvPr id="21" name="Curved Connector 20"/>
            <p:cNvCxnSpPr>
              <a:stCxn id="13" idx="3"/>
              <a:endCxn id="9" idx="1"/>
            </p:cNvCxnSpPr>
            <p:nvPr/>
          </p:nvCxnSpPr>
          <p:spPr>
            <a:xfrm flipV="1">
              <a:off x="2272447" y="2540442"/>
              <a:ext cx="1758120" cy="919341"/>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84730" y="2341404"/>
              <a:ext cx="736225" cy="296884"/>
            </a:xfrm>
            <a:prstGeom prst="rect">
              <a:avLst/>
            </a:prstGeom>
            <a:noFill/>
          </p:spPr>
          <p:txBody>
            <a:bodyPr wrap="none" rtlCol="0">
              <a:spAutoFit/>
            </a:bodyPr>
            <a:lstStyle/>
            <a:p>
              <a:pPr algn="ctr" defTabSz="457189"/>
              <a:r>
                <a:rPr lang="en-US" sz="1100" dirty="0">
                  <a:solidFill>
                    <a:srgbClr val="FFFFFF"/>
                  </a:solidFill>
                </a:rPr>
                <a:t>HTTPS</a:t>
              </a:r>
            </a:p>
          </p:txBody>
        </p:sp>
        <p:cxnSp>
          <p:nvCxnSpPr>
            <p:cNvPr id="29" name="Curved Connector 28"/>
            <p:cNvCxnSpPr>
              <a:stCxn id="10" idx="1"/>
              <a:endCxn id="9" idx="3"/>
            </p:cNvCxnSpPr>
            <p:nvPr/>
          </p:nvCxnSpPr>
          <p:spPr>
            <a:xfrm rot="10800000" flipV="1">
              <a:off x="4575348" y="650885"/>
              <a:ext cx="1985994" cy="1889556"/>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1686" y="1395155"/>
              <a:ext cx="736225" cy="296884"/>
            </a:xfrm>
            <a:prstGeom prst="rect">
              <a:avLst/>
            </a:prstGeom>
            <a:noFill/>
          </p:spPr>
          <p:txBody>
            <a:bodyPr wrap="none" rtlCol="0">
              <a:spAutoFit/>
            </a:bodyPr>
            <a:lstStyle/>
            <a:p>
              <a:pPr algn="ctr" defTabSz="457189"/>
              <a:r>
                <a:rPr lang="en-US" sz="1100" dirty="0">
                  <a:solidFill>
                    <a:srgbClr val="FFFFFF"/>
                  </a:solidFill>
                </a:rPr>
                <a:t>HTTPS</a:t>
              </a:r>
            </a:p>
          </p:txBody>
        </p:sp>
        <p:pic>
          <p:nvPicPr>
            <p:cNvPr id="35" name="Picture 3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39931" y="2317670"/>
              <a:ext cx="484566" cy="557984"/>
            </a:xfrm>
            <a:prstGeom prst="rect">
              <a:avLst/>
            </a:prstGeom>
          </p:spPr>
        </p:pic>
        <p:sp>
          <p:nvSpPr>
            <p:cNvPr id="43" name="Rounded Rectangle 42"/>
            <p:cNvSpPr/>
            <p:nvPr/>
          </p:nvSpPr>
          <p:spPr>
            <a:xfrm>
              <a:off x="5960657" y="1524948"/>
              <a:ext cx="2907164" cy="298500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100109" y="1291948"/>
              <a:ext cx="323114" cy="446204"/>
            </a:xfrm>
            <a:prstGeom prst="rect">
              <a:avLst/>
            </a:prstGeom>
          </p:spPr>
        </p:pic>
        <p:sp>
          <p:nvSpPr>
            <p:cNvPr id="48" name="TextBox 47"/>
            <p:cNvSpPr txBox="1"/>
            <p:nvPr/>
          </p:nvSpPr>
          <p:spPr>
            <a:xfrm>
              <a:off x="6580661" y="1083775"/>
              <a:ext cx="1968107" cy="419131"/>
            </a:xfrm>
            <a:prstGeom prst="rect">
              <a:avLst/>
            </a:prstGeom>
            <a:noFill/>
          </p:spPr>
          <p:txBody>
            <a:bodyPr wrap="none" rtlCol="0">
              <a:spAutoFit/>
            </a:bodyPr>
            <a:lstStyle/>
            <a:p>
              <a:pPr defTabSz="457189"/>
              <a:r>
                <a:rPr lang="en-US" dirty="0">
                  <a:solidFill>
                    <a:srgbClr val="FFFFFF"/>
                  </a:solidFill>
                </a:rPr>
                <a:t>X-Ray Console</a:t>
              </a:r>
            </a:p>
          </p:txBody>
        </p:sp>
        <p:pic>
          <p:nvPicPr>
            <p:cNvPr id="50" name="Picture 4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51725" y="1880794"/>
              <a:ext cx="652436" cy="731521"/>
            </a:xfrm>
            <a:prstGeom prst="rect">
              <a:avLst/>
            </a:prstGeom>
          </p:spPr>
        </p:pic>
        <p:sp>
          <p:nvSpPr>
            <p:cNvPr id="51" name="TextBox 50"/>
            <p:cNvSpPr txBox="1"/>
            <p:nvPr/>
          </p:nvSpPr>
          <p:spPr>
            <a:xfrm>
              <a:off x="7305481" y="2007788"/>
              <a:ext cx="1215897"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52" name="TextBox 51"/>
            <p:cNvSpPr txBox="1"/>
            <p:nvPr/>
          </p:nvSpPr>
          <p:spPr>
            <a:xfrm>
              <a:off x="6391700" y="4089348"/>
              <a:ext cx="2157069" cy="419131"/>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663528" y="3120603"/>
              <a:ext cx="500902" cy="576795"/>
            </a:xfrm>
            <a:prstGeom prst="rect">
              <a:avLst/>
            </a:prstGeom>
          </p:spPr>
        </p:pic>
        <p:sp>
          <p:nvSpPr>
            <p:cNvPr id="54" name="TextBox 53"/>
            <p:cNvSpPr txBox="1"/>
            <p:nvPr/>
          </p:nvSpPr>
          <p:spPr>
            <a:xfrm>
              <a:off x="6525511" y="3572729"/>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55" name="Curved Connector 54"/>
            <p:cNvCxnSpPr>
              <a:cxnSpLocks/>
              <a:stCxn id="50" idx="2"/>
              <a:endCxn id="53" idx="0"/>
            </p:cNvCxnSpPr>
            <p:nvPr/>
          </p:nvCxnSpPr>
          <p:spPr>
            <a:xfrm rot="16200000" flipH="1">
              <a:off x="6641817" y="2848441"/>
              <a:ext cx="508288" cy="36036"/>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868038" y="2580535"/>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pic>
          <p:nvPicPr>
            <p:cNvPr id="57" name="Picture 5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913979" y="2043344"/>
              <a:ext cx="484566" cy="557985"/>
            </a:xfrm>
            <a:prstGeom prst="rect">
              <a:avLst/>
            </a:prstGeom>
          </p:spPr>
        </p:pic>
        <p:cxnSp>
          <p:nvCxnSpPr>
            <p:cNvPr id="59" name="Curved Connector 58"/>
            <p:cNvCxnSpPr>
              <a:stCxn id="53" idx="1"/>
              <a:endCxn id="9" idx="3"/>
            </p:cNvCxnSpPr>
            <p:nvPr/>
          </p:nvCxnSpPr>
          <p:spPr>
            <a:xfrm rot="10800000">
              <a:off x="4575348" y="2540444"/>
              <a:ext cx="2088182" cy="868558"/>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44618" y="3432716"/>
              <a:ext cx="491816" cy="442636"/>
            </a:xfrm>
            <a:prstGeom prst="rect">
              <a:avLst/>
            </a:prstGeom>
          </p:spPr>
        </p:pic>
        <p:cxnSp>
          <p:nvCxnSpPr>
            <p:cNvPr id="63" name="Curved Connector 62"/>
            <p:cNvCxnSpPr>
              <a:stCxn id="13" idx="1"/>
              <a:endCxn id="62" idx="3"/>
            </p:cNvCxnSpPr>
            <p:nvPr/>
          </p:nvCxnSpPr>
          <p:spPr>
            <a:xfrm rot="10800000" flipV="1">
              <a:off x="1336434" y="3459784"/>
              <a:ext cx="435110" cy="194250"/>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98780" y="3794771"/>
              <a:ext cx="952440" cy="314348"/>
            </a:xfrm>
            <a:prstGeom prst="rect">
              <a:avLst/>
            </a:prstGeom>
            <a:noFill/>
          </p:spPr>
          <p:txBody>
            <a:bodyPr wrap="none" rtlCol="0">
              <a:spAutoFit/>
            </a:bodyPr>
            <a:lstStyle/>
            <a:p>
              <a:pPr algn="ctr" defTabSz="457189"/>
              <a:r>
                <a:rPr lang="en-US" sz="1200" dirty="0">
                  <a:solidFill>
                    <a:srgbClr val="FFFFFF"/>
                  </a:solidFill>
                </a:rPr>
                <a:t>EC2 Role</a:t>
              </a:r>
            </a:p>
          </p:txBody>
        </p:sp>
        <p:pic>
          <p:nvPicPr>
            <p:cNvPr id="70" name="Picture 69"/>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748417" y="3029173"/>
              <a:ext cx="495256" cy="403543"/>
            </a:xfrm>
            <a:prstGeom prst="rect">
              <a:avLst/>
            </a:prstGeom>
          </p:spPr>
        </p:pic>
        <p:sp>
          <p:nvSpPr>
            <p:cNvPr id="71" name="TextBox 70"/>
            <p:cNvSpPr txBox="1"/>
            <p:nvPr/>
          </p:nvSpPr>
          <p:spPr>
            <a:xfrm>
              <a:off x="7448773" y="3366868"/>
              <a:ext cx="1086893" cy="523913"/>
            </a:xfrm>
            <a:prstGeom prst="rect">
              <a:avLst/>
            </a:prstGeom>
            <a:noFill/>
          </p:spPr>
          <p:txBody>
            <a:bodyPr wrap="none" rtlCol="0">
              <a:spAutoFit/>
            </a:bodyPr>
            <a:lstStyle/>
            <a:p>
              <a:pPr algn="ctr" defTabSz="457189"/>
              <a:r>
                <a:rPr lang="en-US" sz="1200" dirty="0">
                  <a:solidFill>
                    <a:srgbClr val="FFFFFF"/>
                  </a:solidFill>
                </a:rPr>
                <a:t>AWS</a:t>
              </a:r>
            </a:p>
            <a:p>
              <a:pPr algn="ctr" defTabSz="457189"/>
              <a:r>
                <a:rPr lang="en-US" sz="1200" dirty="0">
                  <a:solidFill>
                    <a:srgbClr val="FFFFFF"/>
                  </a:solidFill>
                </a:rPr>
                <a:t>Credentials</a:t>
              </a:r>
            </a:p>
          </p:txBody>
        </p:sp>
        <p:cxnSp>
          <p:nvCxnSpPr>
            <p:cNvPr id="74" name="Curved Connector 73"/>
            <p:cNvCxnSpPr>
              <a:cxnSpLocks/>
            </p:cNvCxnSpPr>
            <p:nvPr/>
          </p:nvCxnSpPr>
          <p:spPr>
            <a:xfrm flipV="1">
              <a:off x="7164430" y="3245164"/>
              <a:ext cx="583987" cy="174828"/>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680108" y="685183"/>
              <a:ext cx="731520" cy="707137"/>
            </a:xfrm>
            <a:prstGeom prst="rect">
              <a:avLst/>
            </a:prstGeom>
          </p:spPr>
        </p:pic>
        <p:sp>
          <p:nvSpPr>
            <p:cNvPr id="78" name="TextBox 77"/>
            <p:cNvSpPr txBox="1"/>
            <p:nvPr/>
          </p:nvSpPr>
          <p:spPr>
            <a:xfrm>
              <a:off x="3300235" y="1388664"/>
              <a:ext cx="1491270" cy="349276"/>
            </a:xfrm>
            <a:prstGeom prst="rect">
              <a:avLst/>
            </a:prstGeom>
            <a:noFill/>
          </p:spPr>
          <p:txBody>
            <a:bodyPr wrap="none" rtlCol="0">
              <a:spAutoFit/>
            </a:bodyPr>
            <a:lstStyle/>
            <a:p>
              <a:pPr algn="ctr" defTabSz="457189"/>
              <a:r>
                <a:rPr lang="en-US" sz="1400" dirty="0">
                  <a:solidFill>
                    <a:srgbClr val="FFFFFF"/>
                  </a:solidFill>
                </a:rPr>
                <a:t>DevOps Team</a:t>
              </a:r>
            </a:p>
          </p:txBody>
        </p:sp>
        <p:sp>
          <p:nvSpPr>
            <p:cNvPr id="79" name="TextBox 78"/>
            <p:cNvSpPr txBox="1"/>
            <p:nvPr/>
          </p:nvSpPr>
          <p:spPr>
            <a:xfrm>
              <a:off x="5274025" y="2383453"/>
              <a:ext cx="736225" cy="296884"/>
            </a:xfrm>
            <a:prstGeom prst="rect">
              <a:avLst/>
            </a:prstGeom>
            <a:noFill/>
          </p:spPr>
          <p:txBody>
            <a:bodyPr wrap="none" rtlCol="0">
              <a:spAutoFit/>
            </a:bodyPr>
            <a:lstStyle/>
            <a:p>
              <a:pPr algn="ctr" defTabSz="457189"/>
              <a:r>
                <a:rPr lang="en-US" sz="1100" dirty="0">
                  <a:solidFill>
                    <a:srgbClr val="FFFFFF"/>
                  </a:solidFill>
                </a:rPr>
                <a:t>HTTPS</a:t>
              </a:r>
            </a:p>
          </p:txBody>
        </p:sp>
      </p:grpSp>
      <p:cxnSp>
        <p:nvCxnSpPr>
          <p:cNvPr id="80" name="Curved Connector 79"/>
          <p:cNvCxnSpPr>
            <a:stCxn id="77" idx="3"/>
            <a:endCxn id="10" idx="1"/>
          </p:cNvCxnSpPr>
          <p:nvPr/>
        </p:nvCxnSpPr>
        <p:spPr>
          <a:xfrm flipV="1">
            <a:off x="4436702" y="831740"/>
            <a:ext cx="1896595" cy="341782"/>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spTree>
    <p:extLst>
      <p:ext uri="{BB962C8B-B14F-4D97-AF65-F5344CB8AC3E}">
        <p14:creationId xmlns:p14="http://schemas.microsoft.com/office/powerpoint/2010/main" val="16973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F092-271F-9644-947A-25A0A4F0F447}"/>
              </a:ext>
            </a:extLst>
          </p:cNvPr>
          <p:cNvSpPr>
            <a:spLocks noGrp="1"/>
          </p:cNvSpPr>
          <p:nvPr>
            <p:ph type="title"/>
          </p:nvPr>
        </p:nvSpPr>
        <p:spPr/>
        <p:txBody>
          <a:bodyPr/>
          <a:lstStyle/>
          <a:p>
            <a:r>
              <a:rPr lang="en-US" dirty="0"/>
              <a:t>X-Ray Daemon</a:t>
            </a:r>
          </a:p>
        </p:txBody>
      </p:sp>
      <p:sp>
        <p:nvSpPr>
          <p:cNvPr id="3" name="Content Placeholder 2">
            <a:extLst>
              <a:ext uri="{FF2B5EF4-FFF2-40B4-BE49-F238E27FC236}">
                <a16:creationId xmlns:a16="http://schemas.microsoft.com/office/drawing/2014/main" id="{7FE046A2-4753-2E47-BD16-C4FF0598FEC6}"/>
              </a:ext>
            </a:extLst>
          </p:cNvPr>
          <p:cNvSpPr>
            <a:spLocks noGrp="1"/>
          </p:cNvSpPr>
          <p:nvPr>
            <p:ph idx="1"/>
          </p:nvPr>
        </p:nvSpPr>
        <p:spPr/>
        <p:txBody>
          <a:bodyPr/>
          <a:lstStyle/>
          <a:p>
            <a:pPr marL="342900" indent="-342900">
              <a:buFont typeface="Arial" panose="020B0604020202020204" pitchFamily="34" charset="0"/>
              <a:buChar char="•"/>
            </a:pPr>
            <a:r>
              <a:rPr lang="en-US" dirty="0"/>
              <a:t>Available for Amazon Linux AMI, Ubuntu, OSX, Windows</a:t>
            </a:r>
          </a:p>
          <a:p>
            <a:pPr marL="342900" indent="-342900">
              <a:buFont typeface="Arial" panose="020B0604020202020204" pitchFamily="34" charset="0"/>
              <a:buChar char="•"/>
            </a:pPr>
            <a:r>
              <a:rPr lang="en-US" dirty="0"/>
              <a:t>Multiple deployment options: EC2, ECS, On-</a:t>
            </a:r>
            <a:r>
              <a:rPr lang="en-US" dirty="0" err="1"/>
              <a:t>prem</a:t>
            </a:r>
            <a:r>
              <a:rPr lang="en-US" dirty="0"/>
              <a:t>, Laptop</a:t>
            </a:r>
          </a:p>
          <a:p>
            <a:pPr marL="342900" indent="-342900">
              <a:buFont typeface="Arial" panose="020B0604020202020204" pitchFamily="34" charset="0"/>
              <a:buChar char="•"/>
            </a:pPr>
            <a:r>
              <a:rPr lang="en-US" dirty="0"/>
              <a:t>Pre-installed on AWS Lambda</a:t>
            </a:r>
          </a:p>
          <a:p>
            <a:pPr marL="342900" indent="-342900">
              <a:buFont typeface="Arial" panose="020B0604020202020204" pitchFamily="34" charset="0"/>
              <a:buChar char="•"/>
            </a:pPr>
            <a:r>
              <a:rPr lang="en-US" dirty="0">
                <a:hlinkClick r:id="rId3"/>
              </a:rPr>
              <a:t>https://github.com/aws/aws-xray-daemon</a:t>
            </a:r>
            <a:endParaRPr lang="en-US" dirty="0"/>
          </a:p>
          <a:p>
            <a:pPr marL="1085850" lvl="1" indent="-342900">
              <a:buFont typeface="Arial" panose="020B0604020202020204" pitchFamily="34" charset="0"/>
              <a:buChar char="•"/>
            </a:pPr>
            <a:r>
              <a:rPr lang="en-US" dirty="0"/>
              <a:t>Enables integration with other tools and tracing systems</a:t>
            </a:r>
          </a:p>
        </p:txBody>
      </p:sp>
    </p:spTree>
    <p:extLst>
      <p:ext uri="{BB962C8B-B14F-4D97-AF65-F5344CB8AC3E}">
        <p14:creationId xmlns:p14="http://schemas.microsoft.com/office/powerpoint/2010/main" val="11285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16E93A-7E37-0643-BC0E-C629FA25FC19}"/>
              </a:ext>
            </a:extLst>
          </p:cNvPr>
          <p:cNvSpPr>
            <a:spLocks noGrp="1"/>
          </p:cNvSpPr>
          <p:nvPr>
            <p:ph sz="quarter" idx="10"/>
          </p:nvPr>
        </p:nvSpPr>
        <p:spPr/>
        <p:txBody>
          <a:bodyPr/>
          <a:lstStyle/>
          <a:p>
            <a:r>
              <a:rPr lang="en-US" dirty="0"/>
              <a:t>Monitoring Kubernetes Applications using AWS X-Ray</a:t>
            </a:r>
          </a:p>
        </p:txBody>
      </p:sp>
    </p:spTree>
    <p:extLst>
      <p:ext uri="{BB962C8B-B14F-4D97-AF65-F5344CB8AC3E}">
        <p14:creationId xmlns:p14="http://schemas.microsoft.com/office/powerpoint/2010/main" val="396804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85407" y="1837623"/>
            <a:ext cx="1963304" cy="1544702"/>
            <a:chOff x="485406" y="1837623"/>
            <a:chExt cx="1963304" cy="154470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516" y="1837623"/>
              <a:ext cx="879084" cy="879084"/>
            </a:xfrm>
            <a:prstGeom prst="rect">
              <a:avLst/>
            </a:prstGeom>
          </p:spPr>
        </p:pic>
        <p:sp>
          <p:nvSpPr>
            <p:cNvPr id="5" name="TextBox 4"/>
            <p:cNvSpPr txBox="1"/>
            <p:nvPr/>
          </p:nvSpPr>
          <p:spPr>
            <a:xfrm>
              <a:off x="485406" y="2859105"/>
              <a:ext cx="1963304" cy="523220"/>
            </a:xfrm>
            <a:prstGeom prst="rect">
              <a:avLst/>
            </a:prstGeom>
            <a:noFill/>
          </p:spPr>
          <p:txBody>
            <a:bodyPr wrap="square" rtlCol="0">
              <a:spAutoFit/>
            </a:bodyPr>
            <a:lstStyle/>
            <a:p>
              <a:pPr algn="ctr" defTabSz="457189"/>
              <a:r>
                <a:rPr lang="en-US" sz="1400" b="1" dirty="0">
                  <a:solidFill>
                    <a:srgbClr val="69E319"/>
                  </a:solidFill>
                </a:rPr>
                <a:t>Identify Performance Bottlenecks</a:t>
              </a:r>
            </a:p>
          </p:txBody>
        </p:sp>
      </p:grpSp>
      <p:sp>
        <p:nvSpPr>
          <p:cNvPr id="6" name="Title 1"/>
          <p:cNvSpPr>
            <a:spLocks noGrp="1"/>
          </p:cNvSpPr>
          <p:nvPr>
            <p:ph type="title"/>
          </p:nvPr>
        </p:nvSpPr>
        <p:spPr/>
        <p:txBody>
          <a:bodyPr/>
          <a:lstStyle/>
          <a:p>
            <a:r>
              <a:rPr lang="en-US"/>
              <a:t>How Does </a:t>
            </a:r>
            <a:r>
              <a:rPr lang="en-US" dirty="0"/>
              <a:t>AWS X-Ray help?</a:t>
            </a:r>
          </a:p>
        </p:txBody>
      </p:sp>
      <p:grpSp>
        <p:nvGrpSpPr>
          <p:cNvPr id="11" name="Group 10"/>
          <p:cNvGrpSpPr/>
          <p:nvPr/>
        </p:nvGrpSpPr>
        <p:grpSpPr>
          <a:xfrm>
            <a:off x="2660974" y="1831625"/>
            <a:ext cx="1963304" cy="1550701"/>
            <a:chOff x="2588614" y="1831624"/>
            <a:chExt cx="1963304" cy="15507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9861" y="1831624"/>
              <a:ext cx="891083" cy="891083"/>
            </a:xfrm>
            <a:prstGeom prst="rect">
              <a:avLst/>
            </a:prstGeom>
          </p:spPr>
        </p:pic>
        <p:sp>
          <p:nvSpPr>
            <p:cNvPr id="32" name="TextBox 31"/>
            <p:cNvSpPr txBox="1"/>
            <p:nvPr/>
          </p:nvSpPr>
          <p:spPr>
            <a:xfrm>
              <a:off x="2588614" y="2859105"/>
              <a:ext cx="1963304" cy="523220"/>
            </a:xfrm>
            <a:prstGeom prst="rect">
              <a:avLst/>
            </a:prstGeom>
            <a:noFill/>
          </p:spPr>
          <p:txBody>
            <a:bodyPr wrap="square" rtlCol="0">
              <a:spAutoFit/>
            </a:bodyPr>
            <a:lstStyle/>
            <a:p>
              <a:pPr algn="ctr" defTabSz="457189"/>
              <a:r>
                <a:rPr lang="en-US" sz="1400" b="1" dirty="0">
                  <a:solidFill>
                    <a:srgbClr val="69E319"/>
                  </a:solidFill>
                </a:rPr>
                <a:t>Pinpoint Specific Service Issues</a:t>
              </a:r>
            </a:p>
          </p:txBody>
        </p:sp>
      </p:grpSp>
      <p:grpSp>
        <p:nvGrpSpPr>
          <p:cNvPr id="12" name="Group 11"/>
          <p:cNvGrpSpPr/>
          <p:nvPr/>
        </p:nvGrpSpPr>
        <p:grpSpPr>
          <a:xfrm>
            <a:off x="4836541" y="1871780"/>
            <a:ext cx="1453022" cy="1291295"/>
            <a:chOff x="4658951" y="1871781"/>
            <a:chExt cx="1453022" cy="1291296"/>
          </a:xfrm>
        </p:grpSpPr>
        <p:pic>
          <p:nvPicPr>
            <p:cNvPr id="33" name="Picture 3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1358" y="1871781"/>
              <a:ext cx="810768" cy="810768"/>
            </a:xfrm>
            <a:prstGeom prst="rect">
              <a:avLst/>
            </a:prstGeom>
          </p:spPr>
        </p:pic>
        <p:sp>
          <p:nvSpPr>
            <p:cNvPr id="34" name="TextBox 33"/>
            <p:cNvSpPr txBox="1"/>
            <p:nvPr/>
          </p:nvSpPr>
          <p:spPr>
            <a:xfrm>
              <a:off x="4658951" y="2855300"/>
              <a:ext cx="1453022" cy="307777"/>
            </a:xfrm>
            <a:prstGeom prst="rect">
              <a:avLst/>
            </a:prstGeom>
            <a:noFill/>
          </p:spPr>
          <p:txBody>
            <a:bodyPr wrap="square" rtlCol="0">
              <a:spAutoFit/>
            </a:bodyPr>
            <a:lstStyle/>
            <a:p>
              <a:pPr algn="ctr" defTabSz="457189"/>
              <a:r>
                <a:rPr lang="en-US" sz="1400" b="1" dirty="0">
                  <a:solidFill>
                    <a:srgbClr val="69E319"/>
                  </a:solidFill>
                </a:rPr>
                <a:t>Identify Errors</a:t>
              </a:r>
            </a:p>
          </p:txBody>
        </p:sp>
      </p:grpSp>
      <p:grpSp>
        <p:nvGrpSpPr>
          <p:cNvPr id="13" name="Group 12"/>
          <p:cNvGrpSpPr/>
          <p:nvPr/>
        </p:nvGrpSpPr>
        <p:grpSpPr>
          <a:xfrm>
            <a:off x="6501825" y="1768150"/>
            <a:ext cx="1963304" cy="1614177"/>
            <a:chOff x="6501824" y="1768149"/>
            <a:chExt cx="1963304" cy="1614176"/>
          </a:xfrm>
        </p:grpSpPr>
        <p:sp>
          <p:nvSpPr>
            <p:cNvPr id="36" name="TextBox 35"/>
            <p:cNvSpPr txBox="1"/>
            <p:nvPr/>
          </p:nvSpPr>
          <p:spPr>
            <a:xfrm>
              <a:off x="6501824" y="2859105"/>
              <a:ext cx="1963304" cy="523220"/>
            </a:xfrm>
            <a:prstGeom prst="rect">
              <a:avLst/>
            </a:prstGeom>
            <a:noFill/>
          </p:spPr>
          <p:txBody>
            <a:bodyPr wrap="square" rtlCol="0">
              <a:spAutoFit/>
            </a:bodyPr>
            <a:lstStyle/>
            <a:p>
              <a:pPr algn="ctr" defTabSz="457189"/>
              <a:r>
                <a:rPr lang="en-US" sz="1400" b="1" dirty="0">
                  <a:solidFill>
                    <a:srgbClr val="69E319"/>
                  </a:solidFill>
                </a:rPr>
                <a:t>Identify Impact to Users</a:t>
              </a:r>
            </a:p>
          </p:txBody>
        </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6276" y="1768149"/>
              <a:ext cx="914400" cy="914400"/>
            </a:xfrm>
            <a:prstGeom prst="rect">
              <a:avLst/>
            </a:prstGeom>
          </p:spPr>
        </p:pic>
      </p:grpSp>
    </p:spTree>
    <p:extLst>
      <p:ext uri="{BB962C8B-B14F-4D97-AF65-F5344CB8AC3E}">
        <p14:creationId xmlns:p14="http://schemas.microsoft.com/office/powerpoint/2010/main" val="278163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err="1">
                <a:latin typeface="Amazon Ember" charset="0"/>
                <a:ea typeface="Amazon Ember" charset="0"/>
                <a:cs typeface="Amazon Ember" charset="0"/>
              </a:rPr>
              <a:t>Serverless</a:t>
            </a:r>
            <a:r>
              <a:rPr lang="en-US" dirty="0">
                <a:latin typeface="Amazon Ember" charset="0"/>
                <a:ea typeface="Amazon Ember" charset="0"/>
                <a:cs typeface="Amazon Ember" charset="0"/>
              </a:rPr>
              <a:t> Tenets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 and </a:t>
            </a:r>
          </a:p>
          <a:p>
            <a:r>
              <a:rPr lang="en-US" dirty="0"/>
              <a:t>Run using Maven</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8" y="660677"/>
            <a:ext cx="6398120" cy="4093428"/>
          </a:xfrm>
          <a:prstGeom prst="rect">
            <a:avLst/>
          </a:prstGeom>
        </p:spPr>
        <p:txBody>
          <a:bodyPr wrap="square">
            <a:spAutoFit/>
          </a:bodyPr>
          <a:lstStyle/>
          <a:p>
            <a:r>
              <a:rPr lang="en-US" sz="1000" dirty="0" err="1">
                <a:solidFill>
                  <a:schemeClr val="bg1"/>
                </a:solidFill>
                <a:latin typeface="Courier" pitchFamily="2" charset="0"/>
                <a:ea typeface="Courier" charset="0"/>
                <a:cs typeface="Courier" charset="0"/>
              </a:rPr>
              <a:t>AWSTemplateFormatVersion</a:t>
            </a:r>
            <a:r>
              <a:rPr lang="en-US" sz="1000" dirty="0">
                <a:solidFill>
                  <a:schemeClr val="bg1"/>
                </a:solidFill>
                <a:latin typeface="Courier" pitchFamily="2" charset="0"/>
                <a:ea typeface="Courier" charset="0"/>
                <a:cs typeface="Courier" charset="0"/>
              </a:rPr>
              <a:t>: '2010-09-09'</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Transform: AWS::Serverless-2016-10-31</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Description: Simple CRUD </a:t>
            </a:r>
            <a:r>
              <a:rPr lang="en-US" sz="1000" dirty="0" err="1">
                <a:solidFill>
                  <a:schemeClr val="bg1"/>
                </a:solidFill>
                <a:latin typeface="Courier" pitchFamily="2" charset="0"/>
                <a:ea typeface="Courier" charset="0"/>
                <a:cs typeface="Courier" charset="0"/>
              </a:rPr>
              <a:t>webservice</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Resources: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GetFunction</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AWS::</a:t>
            </a:r>
            <a:r>
              <a:rPr lang="en-US" sz="1000" dirty="0" err="1">
                <a:solidFill>
                  <a:schemeClr val="bg1"/>
                </a:solidFill>
                <a:latin typeface="Courier" pitchFamily="2" charset="0"/>
                <a:ea typeface="Courier" charset="0"/>
                <a:cs typeface="Courier" charset="0"/>
              </a:rPr>
              <a:t>Serverless</a:t>
            </a:r>
            <a:r>
              <a:rPr lang="en-US" sz="1000" dirty="0">
                <a:solidFill>
                  <a:schemeClr val="bg1"/>
                </a:solidFill>
                <a:latin typeface="Courier" pitchFamily="2" charset="0"/>
                <a:ea typeface="Courier" charset="0"/>
                <a:cs typeface="Courier" charset="0"/>
              </a:rPr>
              <a:t>::Function</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Properties: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Handler: </a:t>
            </a:r>
            <a:r>
              <a:rPr lang="en-US" sz="1000" dirty="0" err="1">
                <a:solidFill>
                  <a:schemeClr val="bg1"/>
                </a:solidFill>
                <a:latin typeface="Courier" pitchFamily="2" charset="0"/>
              </a:rPr>
              <a:t>org.aws.samples.compute.greeting.GreetingHandler</a:t>
            </a:r>
            <a:r>
              <a:rPr lang="en-US" sz="1000" dirty="0">
                <a:solidFill>
                  <a:schemeClr val="bg1"/>
                </a:solidFill>
                <a:latin typeface="Courier" pitchFamily="2" charset="0"/>
              </a:rPr>
              <a:t>::</a:t>
            </a:r>
            <a:r>
              <a:rPr lang="en-US" sz="1000" dirty="0" err="1">
                <a:solidFill>
                  <a:schemeClr val="bg1"/>
                </a:solidFill>
                <a:latin typeface="Courier" pitchFamily="2" charset="0"/>
              </a:rPr>
              <a:t>handleRequest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Runtime: java8</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CodeUri</a:t>
            </a:r>
            <a:r>
              <a:rPr lang="en-US" sz="1000" dirty="0">
                <a:solidFill>
                  <a:schemeClr val="bg1"/>
                </a:solidFill>
                <a:latin typeface="Courier" pitchFamily="2" charset="0"/>
                <a:ea typeface="Courier" charset="0"/>
                <a:cs typeface="Courier" charset="0"/>
              </a:rPr>
              <a:t>: ./target/</a:t>
            </a:r>
            <a:r>
              <a:rPr lang="en-US" sz="1000" dirty="0" err="1">
                <a:solidFill>
                  <a:schemeClr val="bg1"/>
                </a:solidFill>
                <a:latin typeface="Courier" pitchFamily="2" charset="0"/>
                <a:ea typeface="Courier" charset="0"/>
                <a:cs typeface="Courier" charset="0"/>
              </a:rPr>
              <a:t>greeting.zip</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Policies: </a:t>
            </a:r>
            <a:r>
              <a:rPr lang="en-US" sz="1000" dirty="0" err="1">
                <a:solidFill>
                  <a:schemeClr val="bg1"/>
                </a:solidFill>
                <a:latin typeface="Courier" pitchFamily="2" charset="0"/>
                <a:ea typeface="Courier" charset="0"/>
                <a:cs typeface="Courier" charset="0"/>
              </a:rPr>
              <a:t>AmazonDynamoDBReadOnlyAccess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Timeout: 30</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a:solidFill>
                  <a:schemeClr val="bg1"/>
                </a:solidFill>
                <a:latin typeface="Courier" pitchFamily="2" charset="0"/>
              </a:rPr>
              <a:t>Tracing: Active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Environment: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Variables: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TABLE_NAME: !Ref Table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Events: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GetResource</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t>
            </a:r>
            <a:r>
              <a:rPr lang="en-US" sz="1000" dirty="0" err="1">
                <a:solidFill>
                  <a:schemeClr val="bg1"/>
                </a:solidFill>
                <a:latin typeface="Courier" pitchFamily="2" charset="0"/>
                <a:ea typeface="Courier" charset="0"/>
                <a:cs typeface="Courier" charset="0"/>
              </a:rPr>
              <a:t>Api</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Properties: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Path: /books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Method: get</a:t>
            </a:r>
            <a:br>
              <a:rPr lang="en-US" sz="1000" dirty="0">
                <a:solidFill>
                  <a:schemeClr val="bg1"/>
                </a:solidFill>
                <a:latin typeface="Courier" pitchFamily="2" charset="0"/>
                <a:ea typeface="Courier" charset="0"/>
                <a:cs typeface="Courier" charset="0"/>
              </a:rPr>
            </a:b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Table: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AWS::</a:t>
            </a:r>
            <a:r>
              <a:rPr lang="en-US" sz="1000" dirty="0" err="1">
                <a:solidFill>
                  <a:schemeClr val="bg1"/>
                </a:solidFill>
                <a:latin typeface="Courier" pitchFamily="2" charset="0"/>
                <a:ea typeface="Courier" charset="0"/>
                <a:cs typeface="Courier" charset="0"/>
              </a:rPr>
              <a:t>Serverless</a:t>
            </a:r>
            <a:r>
              <a:rPr lang="en-US" sz="1000" dirty="0">
                <a:solidFill>
                  <a:schemeClr val="bg1"/>
                </a:solidFill>
                <a:latin typeface="Courier" pitchFamily="2" charset="0"/>
                <a:ea typeface="Courier" charset="0"/>
                <a:cs typeface="Courier" charset="0"/>
              </a:rPr>
              <a:t>::</a:t>
            </a:r>
            <a:r>
              <a:rPr lang="en-US" sz="1000" dirty="0" err="1">
                <a:solidFill>
                  <a:schemeClr val="bg1"/>
                </a:solidFill>
                <a:latin typeface="Courier" pitchFamily="2" charset="0"/>
                <a:ea typeface="Courier" charset="0"/>
                <a:cs typeface="Courier" charset="0"/>
              </a:rPr>
              <a:t>SimpleTable</a:t>
            </a:r>
            <a:endParaRPr lang="en-US" sz="1000" dirty="0">
              <a:solidFill>
                <a:schemeClr val="bg1"/>
              </a:solidFill>
              <a:latin typeface="Courier" pitchFamily="2"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3691336"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3026102"/>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538302"/>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90735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2713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9F58329D-1BA4-264D-80A0-288CC60F8C1E}"/>
              </a:ext>
            </a:extLst>
          </p:cNvPr>
          <p:cNvSpPr/>
          <p:nvPr/>
        </p:nvSpPr>
        <p:spPr>
          <a:xfrm rot="10800000">
            <a:off x="2363903" y="247239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grpId="2" nodeType="clickEffect">
                                  <p:stCondLst>
                                    <p:cond delay="0"/>
                                  </p:stCondLst>
                                  <p:childTnLst>
                                    <p:animEffect transition="out" filter="blinds(horizontal)">
                                      <p:cBhvr>
                                        <p:cTn id="22" dur="10"/>
                                        <p:tgtEl>
                                          <p:spTgt spid="7"/>
                                        </p:tgtEl>
                                      </p:cBhvr>
                                    </p:animEffect>
                                    <p:set>
                                      <p:cBhvr>
                                        <p:cTn id="23" dur="1" fill="hold">
                                          <p:stCondLst>
                                            <p:cond delay="9"/>
                                          </p:stCondLst>
                                        </p:cTn>
                                        <p:tgtEl>
                                          <p:spTgt spid="7"/>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2" nodeType="clickEffect">
                                  <p:stCondLst>
                                    <p:cond delay="0"/>
                                  </p:stCondLst>
                                  <p:childTnLst>
                                    <p:animEffect transition="out" filter="blinds(horizontal)">
                                      <p:cBhvr>
                                        <p:cTn id="29" dur="10"/>
                                        <p:tgtEl>
                                          <p:spTgt spid="12"/>
                                        </p:tgtEl>
                                      </p:cBhvr>
                                    </p:animEffect>
                                    <p:set>
                                      <p:cBhvr>
                                        <p:cTn id="30" dur="1" fill="hold">
                                          <p:stCondLst>
                                            <p:cond delay="9"/>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2" nodeType="click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7" grpId="2" animBg="1"/>
      <p:bldP spid="8" grpId="0"/>
      <p:bldP spid="9" grpId="0" animBg="1"/>
      <p:bldP spid="10" grpId="0" animBg="1"/>
      <p:bldP spid="10" grpId="1" animBg="1"/>
      <p:bldP spid="11" grpId="0" animBg="1"/>
      <p:bldP spid="11" grpId="1" animBg="1"/>
      <p:bldP spid="11" grpId="2" animBg="1"/>
      <p:bldP spid="12" grpId="0" animBg="1"/>
      <p:bldP spid="12" grpId="1" animBg="1"/>
      <p:bldP spid="12" grpId="2"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Takes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on local machine</a:t>
            </a:r>
          </a:p>
          <a:p>
            <a:pPr marL="342900" indent="-342900">
              <a:buFont typeface="Arial" charset="0"/>
              <a:buChar char="•"/>
            </a:pPr>
            <a:r>
              <a:rPr lang="en-US" dirty="0"/>
              <a:t>Java, </a:t>
            </a:r>
            <a:r>
              <a:rPr lang="en-US" dirty="0" err="1"/>
              <a:t>Node.js</a:t>
            </a:r>
            <a:r>
              <a:rPr lang="en-US" dirty="0"/>
              <a:t>,  Python, Go</a:t>
            </a:r>
          </a:p>
          <a:p>
            <a:pPr marL="1085850" lvl="1" indent="-342900">
              <a:buFont typeface="Arial" charset="0"/>
              <a:buChar char="•"/>
            </a:pPr>
            <a:r>
              <a:rPr lang="en-US" dirty="0"/>
              <a:t>C# coming</a:t>
            </a:r>
          </a:p>
          <a:p>
            <a:pPr marL="342900" indent="-342900">
              <a:buFont typeface="Arial" charset="0"/>
              <a:buChar char="•"/>
            </a:pPr>
            <a:r>
              <a:rPr lang="en-US" dirty="0"/>
              <a:t>PRs welcome!</a:t>
            </a:r>
          </a:p>
          <a:p>
            <a:pPr marL="1085850" lvl="1" indent="-342900">
              <a:buFont typeface="Arial" charset="0"/>
              <a:buChar char="•"/>
            </a:pPr>
            <a:r>
              <a:rPr lang="en-US" dirty="0"/>
              <a:t>https://</a:t>
            </a:r>
            <a:r>
              <a:rPr lang="en-US" dirty="0" err="1"/>
              <a:t>github.com</a:t>
            </a:r>
            <a:r>
              <a:rPr lang="en-US" dirty="0"/>
              <a:t>/</a:t>
            </a:r>
            <a:r>
              <a:rPr lang="en-US" dirty="0" err="1"/>
              <a:t>awslabs</a:t>
            </a:r>
            <a:r>
              <a:rPr lang="en-US" dirty="0"/>
              <a:t>/</a:t>
            </a:r>
            <a:r>
              <a:rPr lang="en-US" dirty="0" err="1"/>
              <a:t>aws</a:t>
            </a:r>
            <a:r>
              <a:rPr lang="en-US" dirty="0"/>
              <a:t>-</a:t>
            </a:r>
            <a:r>
              <a:rPr lang="en-US" dirty="0" err="1"/>
              <a:t>sam</a:t>
            </a:r>
            <a:r>
              <a:rPr lang="en-US" dirty="0"/>
              <a:t>-local</a:t>
            </a:r>
          </a:p>
          <a:p>
            <a:pPr marL="1085850" lvl="1" indent="-342900">
              <a:buFont typeface="Arial" charset="0"/>
              <a:buChar char="•"/>
            </a:pPr>
            <a:endParaRPr lang="en-US" dirty="0"/>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52996</TotalTime>
  <Words>7983</Words>
  <Application>Microsoft Macintosh PowerPoint</Application>
  <PresentationFormat>On-screen Show (16:9)</PresentationFormat>
  <Paragraphs>1265</Paragraphs>
  <Slides>132</Slides>
  <Notes>81</Notes>
  <HiddenSlides>8</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132</vt:i4>
      </vt:variant>
    </vt:vector>
  </HeadingPairs>
  <TitlesOfParts>
    <vt:vector size="149"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Light</vt:lpstr>
      <vt:lpstr>Helvetica Neue</vt:lpstr>
      <vt:lpstr>Lucida Console</vt:lpstr>
      <vt:lpstr>Mangal</vt:lpstr>
      <vt:lpstr>Verdana</vt:lpstr>
      <vt:lpstr>DeckTemplate-AWS</vt:lpstr>
      <vt:lpstr>PowerPoint Presentation</vt:lpstr>
      <vt:lpstr>Agenda</vt:lpstr>
      <vt:lpstr>Introduction</vt:lpstr>
      <vt:lpstr>PowerPoint Presentation</vt:lpstr>
      <vt:lpstr>Building Blocks for Containerized Microservices</vt:lpstr>
      <vt:lpstr>A Typical Application with Microservices</vt:lpstr>
      <vt:lpstr>Build Your Application</vt:lpstr>
      <vt:lpstr>WildFly Swarm</vt:lpstr>
      <vt:lpstr>PowerPoint Presentation</vt:lpstr>
      <vt:lpstr>Microservices and Containers</vt:lpstr>
      <vt:lpstr>Microservices and Containers</vt:lpstr>
      <vt:lpstr>Running Container</vt:lpstr>
      <vt:lpstr>PowerPoint Presentation</vt:lpstr>
      <vt:lpstr>Running Containers</vt:lpstr>
      <vt:lpstr>Running Containers at Scale</vt:lpstr>
      <vt:lpstr>AWS Container Services Landscape</vt:lpstr>
      <vt:lpstr>Amazon ECS and AWS Fargate</vt:lpstr>
      <vt:lpstr>Amazon ECS</vt:lpstr>
      <vt:lpstr>Production Workloads on AWS</vt:lpstr>
      <vt:lpstr>PowerPoint Presentation</vt:lpstr>
      <vt:lpstr>PowerPoint Presentation</vt:lpstr>
      <vt:lpstr>ECS Constructs</vt:lpstr>
      <vt:lpstr>PowerPoint Presentation</vt:lpstr>
      <vt:lpstr>Running Fargate Containers with ECS</vt:lpstr>
      <vt:lpstr>PowerPoint Presentation</vt:lpstr>
      <vt:lpstr>AWS Fargate Visibility and Monitoring</vt:lpstr>
      <vt:lpstr>PowerPoint Presentation</vt:lpstr>
      <vt:lpstr>Rightsize your microservices with AWS Fargate</vt:lpstr>
      <vt:lpstr>Pricing Dimensions</vt:lpstr>
      <vt:lpstr>PowerPoint Presentation</vt:lpstr>
      <vt:lpstr>PowerPoint Presentation</vt:lpstr>
      <vt:lpstr>Deployment Pipelines with  AWS CodePipeline</vt:lpstr>
      <vt:lpstr>PowerPoint Presentation</vt:lpstr>
      <vt:lpstr>PowerPoint Presentation</vt:lpstr>
      <vt:lpstr>Deployment Pipeline with AWS Fargate</vt:lpstr>
      <vt:lpstr>PowerPoint Presentation</vt:lpstr>
      <vt:lpstr>Canary Deployment for Amazon ECS</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Deployment Pipeline with Kubernetes</vt:lpstr>
      <vt:lpstr>PowerPoint Presentation</vt:lpstr>
      <vt:lpstr>Logging using EKS</vt:lpstr>
      <vt:lpstr>PowerPoint Presentation</vt:lpstr>
      <vt:lpstr>Canary Deployment using Service Mesh</vt:lpstr>
      <vt:lpstr>Istio</vt:lpstr>
      <vt:lpstr>PowerPoint Presentation</vt:lpstr>
      <vt:lpstr>Canary Deployment using Request Routing</vt:lpstr>
      <vt:lpstr>PowerPoint Presentation</vt:lpstr>
      <vt:lpstr>Fault Injection</vt:lpstr>
      <vt:lpstr>5 seconds delay in 10% of requests</vt:lpstr>
      <vt:lpstr>PowerPoint Presentation</vt:lpstr>
      <vt:lpstr>Monitoring</vt:lpstr>
      <vt:lpstr>Metrics</vt:lpstr>
      <vt:lpstr>X-Ray Service</vt:lpstr>
      <vt:lpstr>X-Ray SDK</vt:lpstr>
      <vt:lpstr>X-Ray Workflow</vt:lpstr>
      <vt:lpstr>X-Ray Daemon</vt:lpstr>
      <vt:lpstr>PowerPoint Presentation</vt:lpstr>
      <vt:lpstr>How Does AWS X-Ray help?</vt:lpstr>
      <vt:lpstr>EKS Support for Fargate in 2018</vt:lpstr>
      <vt:lpstr>Microservices using AWS Lambda</vt:lpstr>
      <vt:lpstr>Serverless Key Concepts</vt:lpstr>
      <vt:lpstr>Serverless Tenets</vt:lpstr>
      <vt:lpstr>Spectrum of AWS offerings</vt:lpstr>
      <vt:lpstr>Lambda Basics</vt:lpstr>
      <vt:lpstr>Using AWS Lambda</vt:lpstr>
      <vt:lpstr>Lambda execution model</vt:lpstr>
      <vt:lpstr>Anatomy of a Lambda function</vt:lpstr>
      <vt:lpstr>PowerPoint Presentation</vt:lpstr>
      <vt:lpstr>PowerPoint Presentation</vt:lpstr>
      <vt:lpstr>Serverless Application Model</vt:lpstr>
      <vt:lpstr>SAM Template</vt:lpstr>
      <vt:lpstr>SAM Commands</vt:lpstr>
      <vt:lpstr>SAM Local</vt:lpstr>
      <vt:lpstr>Microservices using AWS Lambda</vt:lpstr>
      <vt:lpstr>PowerPoint Presentation</vt:lpstr>
      <vt:lpstr>PowerPoint Presentation</vt:lpstr>
      <vt:lpstr>Lambda Best Practices</vt:lpstr>
      <vt:lpstr>Lambda based “monoliths”</vt:lpstr>
      <vt:lpstr>Lambda based “monoliths”</vt:lpstr>
      <vt:lpstr>Lambda based “nano-services”</vt:lpstr>
      <vt:lpstr>Lambda Best Practices</vt:lpstr>
      <vt:lpstr>Function Lifecycle</vt:lpstr>
      <vt:lpstr>Lambda Best Practices</vt:lpstr>
      <vt:lpstr>Lambda Best Practices</vt:lpstr>
      <vt:lpstr>Lambda Best Practices</vt:lpstr>
      <vt:lpstr>Lambda Best Practices</vt:lpstr>
      <vt:lpstr>How much memory/CPU?</vt:lpstr>
      <vt:lpstr>Lambda Best Practices</vt:lpstr>
      <vt:lpstr>Lambda Best Practices</vt:lpstr>
      <vt:lpstr>API Gateway Stages and Lambda Aliases</vt:lpstr>
      <vt:lpstr>Traffic Shifting in Lambda Aliases</vt:lpstr>
      <vt:lpstr>Canary Deployment Preference</vt:lpstr>
      <vt:lpstr>PowerPoint Presentation</vt:lpstr>
      <vt:lpstr>Logging and Metrics are a universal right!</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729</cp:revision>
  <dcterms:created xsi:type="dcterms:W3CDTF">2016-06-17T18:22:10Z</dcterms:created>
  <dcterms:modified xsi:type="dcterms:W3CDTF">2018-04-17T20:22:29Z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